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1" r:id="rId2"/>
  </p:sldMasterIdLst>
  <p:notesMasterIdLst>
    <p:notesMasterId r:id="rId46"/>
  </p:notesMasterIdLst>
  <p:handoutMasterIdLst>
    <p:handoutMasterId r:id="rId47"/>
  </p:handoutMasterIdLst>
  <p:sldIdLst>
    <p:sldId id="265" r:id="rId3"/>
    <p:sldId id="332" r:id="rId4"/>
    <p:sldId id="338" r:id="rId5"/>
    <p:sldId id="339" r:id="rId6"/>
    <p:sldId id="340" r:id="rId7"/>
    <p:sldId id="341" r:id="rId8"/>
    <p:sldId id="342" r:id="rId9"/>
    <p:sldId id="337" r:id="rId10"/>
    <p:sldId id="279" r:id="rId11"/>
    <p:sldId id="365" r:id="rId12"/>
    <p:sldId id="366" r:id="rId13"/>
    <p:sldId id="368" r:id="rId14"/>
    <p:sldId id="369" r:id="rId15"/>
    <p:sldId id="370" r:id="rId16"/>
    <p:sldId id="343" r:id="rId17"/>
    <p:sldId id="270" r:id="rId18"/>
    <p:sldId id="273" r:id="rId19"/>
    <p:sldId id="276" r:id="rId20"/>
    <p:sldId id="269" r:id="rId21"/>
    <p:sldId id="272" r:id="rId22"/>
    <p:sldId id="275" r:id="rId23"/>
    <p:sldId id="274" r:id="rId24"/>
    <p:sldId id="282" r:id="rId25"/>
    <p:sldId id="344" r:id="rId26"/>
    <p:sldId id="357" r:id="rId27"/>
    <p:sldId id="351" r:id="rId28"/>
    <p:sldId id="353" r:id="rId29"/>
    <p:sldId id="364" r:id="rId30"/>
    <p:sldId id="354" r:id="rId31"/>
    <p:sldId id="356" r:id="rId32"/>
    <p:sldId id="363" r:id="rId33"/>
    <p:sldId id="361" r:id="rId34"/>
    <p:sldId id="362" r:id="rId35"/>
    <p:sldId id="345" r:id="rId36"/>
    <p:sldId id="307" r:id="rId37"/>
    <p:sldId id="374" r:id="rId38"/>
    <p:sldId id="371" r:id="rId39"/>
    <p:sldId id="373" r:id="rId40"/>
    <p:sldId id="372" r:id="rId41"/>
    <p:sldId id="346" r:id="rId42"/>
    <p:sldId id="347" r:id="rId43"/>
    <p:sldId id="348" r:id="rId44"/>
    <p:sldId id="375" r:id="rId45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CCFF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8343" autoAdjust="0"/>
  </p:normalViewPr>
  <p:slideViewPr>
    <p:cSldViewPr snapToGrid="0">
      <p:cViewPr varScale="1">
        <p:scale>
          <a:sx n="70" d="100"/>
          <a:sy n="70" d="100"/>
        </p:scale>
        <p:origin x="-702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#1">
  <dgm:title val=""/>
  <dgm:desc val=""/>
  <dgm:catLst>
    <dgm:cat type="colorful" pri="10300"/>
  </dgm:catLst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3B01E4-EA03-43BA-AEBD-8537D86ABB42}" type="doc">
      <dgm:prSet loTypeId="urn:microsoft.com/office/officeart/2005/8/layout/gear1#1" loCatId="cycle" qsTypeId="urn:microsoft.com/office/officeart/2005/8/quickstyle/simple1#4" qsCatId="simple" csTypeId="urn:microsoft.com/office/officeart/2005/8/colors/colorful3#1" csCatId="colorful" phldr="1"/>
      <dgm:spPr/>
    </dgm:pt>
    <dgm:pt modelId="{73DA762E-A68A-4B92-94A8-A59AE1596579}">
      <dgm:prSet phldrT="[文本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zh-CN" altLang="en-US" dirty="0" smtClean="0"/>
            <a:t>医学</a:t>
          </a:r>
          <a:endParaRPr lang="zh-CN" altLang="en-US" dirty="0"/>
        </a:p>
      </dgm:t>
    </dgm:pt>
    <dgm:pt modelId="{4DA825AD-67A4-4120-B475-ACED38ABE32B}" type="parTrans" cxnId="{8D693FF5-054D-4512-9139-2AE97F34B521}">
      <dgm:prSet/>
      <dgm:spPr/>
      <dgm:t>
        <a:bodyPr/>
        <a:lstStyle/>
        <a:p>
          <a:endParaRPr lang="zh-CN" altLang="en-US"/>
        </a:p>
      </dgm:t>
    </dgm:pt>
    <dgm:pt modelId="{0F86A2AE-7DC7-4C95-ACF8-689658BE256E}" type="sibTrans" cxnId="{8D693FF5-054D-4512-9139-2AE97F34B521}">
      <dgm:prSet/>
      <dgm:spPr/>
      <dgm:t>
        <a:bodyPr/>
        <a:lstStyle/>
        <a:p>
          <a:endParaRPr lang="zh-CN" altLang="en-US"/>
        </a:p>
      </dgm:t>
    </dgm:pt>
    <dgm:pt modelId="{3719554F-E67B-4540-927B-64E7853DBE34}">
      <dgm:prSet phldrT="[文本]"/>
      <dgm:spPr/>
      <dgm:t>
        <a:bodyPr/>
        <a:lstStyle/>
        <a:p>
          <a:r>
            <a:rPr lang="zh-CN" altLang="en-US" dirty="0" smtClean="0"/>
            <a:t>教育</a:t>
          </a:r>
          <a:endParaRPr lang="zh-CN" altLang="en-US" dirty="0"/>
        </a:p>
      </dgm:t>
    </dgm:pt>
    <dgm:pt modelId="{5647645A-EB14-43BA-8F49-E11D30871FBB}" type="parTrans" cxnId="{83B9CD85-2341-4F4B-A9C1-794CF5E33CE1}">
      <dgm:prSet/>
      <dgm:spPr/>
      <dgm:t>
        <a:bodyPr/>
        <a:lstStyle/>
        <a:p>
          <a:endParaRPr lang="zh-CN" altLang="en-US"/>
        </a:p>
      </dgm:t>
    </dgm:pt>
    <dgm:pt modelId="{4B7903C3-DF39-4A3F-B08F-7D46BBA6748C}" type="sibTrans" cxnId="{83B9CD85-2341-4F4B-A9C1-794CF5E33CE1}">
      <dgm:prSet/>
      <dgm:spPr/>
      <dgm:t>
        <a:bodyPr/>
        <a:lstStyle/>
        <a:p>
          <a:endParaRPr lang="zh-CN" altLang="en-US"/>
        </a:p>
      </dgm:t>
    </dgm:pt>
    <dgm:pt modelId="{5C02763D-012F-4F19-BCC3-06234A8EEE43}">
      <dgm:prSet phldrT="[文本]"/>
      <dgm:spPr>
        <a:solidFill>
          <a:schemeClr val="accent2"/>
        </a:solidFill>
      </dgm:spPr>
      <dgm:t>
        <a:bodyPr/>
        <a:lstStyle/>
        <a:p>
          <a:r>
            <a:rPr lang="zh-CN" altLang="en-US" dirty="0" smtClean="0"/>
            <a:t>科技</a:t>
          </a:r>
          <a:endParaRPr lang="zh-CN" altLang="en-US" dirty="0"/>
        </a:p>
      </dgm:t>
    </dgm:pt>
    <dgm:pt modelId="{B480757B-F448-4EF6-85AC-008E75233334}" type="parTrans" cxnId="{DF42D7EF-D252-4D11-A506-255BF345BD5C}">
      <dgm:prSet/>
      <dgm:spPr/>
      <dgm:t>
        <a:bodyPr/>
        <a:lstStyle/>
        <a:p>
          <a:endParaRPr lang="zh-CN" altLang="en-US"/>
        </a:p>
      </dgm:t>
    </dgm:pt>
    <dgm:pt modelId="{2E62B3A4-5D8A-4556-A358-B7B2FA33D324}" type="sibTrans" cxnId="{DF42D7EF-D252-4D11-A506-255BF345BD5C}">
      <dgm:prSet/>
      <dgm:spPr/>
      <dgm:t>
        <a:bodyPr/>
        <a:lstStyle/>
        <a:p>
          <a:endParaRPr lang="zh-CN" altLang="en-US"/>
        </a:p>
      </dgm:t>
    </dgm:pt>
    <dgm:pt modelId="{832E4E5E-3D88-4420-9890-0DCECDB4DE19}" type="pres">
      <dgm:prSet presAssocID="{7E3B01E4-EA03-43BA-AEBD-8537D86ABB42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B682281B-9D54-4C98-9F30-532F82D7926A}" type="pres">
      <dgm:prSet presAssocID="{73DA762E-A68A-4B92-94A8-A59AE1596579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4D79C72-E815-4980-94C3-E326951579E1}" type="pres">
      <dgm:prSet presAssocID="{73DA762E-A68A-4B92-94A8-A59AE1596579}" presName="gear1srcNode" presStyleLbl="node1" presStyleIdx="0" presStyleCnt="3"/>
      <dgm:spPr/>
      <dgm:t>
        <a:bodyPr/>
        <a:lstStyle/>
        <a:p>
          <a:endParaRPr lang="zh-CN" altLang="en-US"/>
        </a:p>
      </dgm:t>
    </dgm:pt>
    <dgm:pt modelId="{9D3EFB66-A7F2-47F9-9F45-94A351E45E75}" type="pres">
      <dgm:prSet presAssocID="{73DA762E-A68A-4B92-94A8-A59AE1596579}" presName="gear1dstNode" presStyleLbl="node1" presStyleIdx="0" presStyleCnt="3"/>
      <dgm:spPr/>
      <dgm:t>
        <a:bodyPr/>
        <a:lstStyle/>
        <a:p>
          <a:endParaRPr lang="zh-CN" altLang="en-US"/>
        </a:p>
      </dgm:t>
    </dgm:pt>
    <dgm:pt modelId="{7C892B62-41B7-4570-92E8-94520AC6FF4A}" type="pres">
      <dgm:prSet presAssocID="{3719554F-E67B-4540-927B-64E7853DBE34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856B142-2CEE-4209-A185-E695DAB97BEC}" type="pres">
      <dgm:prSet presAssocID="{3719554F-E67B-4540-927B-64E7853DBE34}" presName="gear2srcNode" presStyleLbl="node1" presStyleIdx="1" presStyleCnt="3"/>
      <dgm:spPr/>
      <dgm:t>
        <a:bodyPr/>
        <a:lstStyle/>
        <a:p>
          <a:endParaRPr lang="zh-CN" altLang="en-US"/>
        </a:p>
      </dgm:t>
    </dgm:pt>
    <dgm:pt modelId="{2A7A64C5-AAE9-47A4-9CB4-606359E9FD5B}" type="pres">
      <dgm:prSet presAssocID="{3719554F-E67B-4540-927B-64E7853DBE34}" presName="gear2dstNode" presStyleLbl="node1" presStyleIdx="1" presStyleCnt="3"/>
      <dgm:spPr/>
      <dgm:t>
        <a:bodyPr/>
        <a:lstStyle/>
        <a:p>
          <a:endParaRPr lang="zh-CN" altLang="en-US"/>
        </a:p>
      </dgm:t>
    </dgm:pt>
    <dgm:pt modelId="{4B38A912-0CBA-4286-B6C9-B354F355A4D0}" type="pres">
      <dgm:prSet presAssocID="{5C02763D-012F-4F19-BCC3-06234A8EEE43}" presName="gear3" presStyleLbl="node1" presStyleIdx="2" presStyleCnt="3"/>
      <dgm:spPr/>
      <dgm:t>
        <a:bodyPr/>
        <a:lstStyle/>
        <a:p>
          <a:endParaRPr lang="zh-CN" altLang="en-US"/>
        </a:p>
      </dgm:t>
    </dgm:pt>
    <dgm:pt modelId="{4D9AB578-EFC9-4580-BAE4-D6FADC2A238D}" type="pres">
      <dgm:prSet presAssocID="{5C02763D-012F-4F19-BCC3-06234A8EEE43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6DDC8A7-8C25-4019-9068-299497D0E30C}" type="pres">
      <dgm:prSet presAssocID="{5C02763D-012F-4F19-BCC3-06234A8EEE43}" presName="gear3srcNode" presStyleLbl="node1" presStyleIdx="2" presStyleCnt="3"/>
      <dgm:spPr/>
      <dgm:t>
        <a:bodyPr/>
        <a:lstStyle/>
        <a:p>
          <a:endParaRPr lang="zh-CN" altLang="en-US"/>
        </a:p>
      </dgm:t>
    </dgm:pt>
    <dgm:pt modelId="{199D3CC9-AB83-4961-9F31-ECB41CB9EBB5}" type="pres">
      <dgm:prSet presAssocID="{5C02763D-012F-4F19-BCC3-06234A8EEE43}" presName="gear3dstNode" presStyleLbl="node1" presStyleIdx="2" presStyleCnt="3"/>
      <dgm:spPr/>
      <dgm:t>
        <a:bodyPr/>
        <a:lstStyle/>
        <a:p>
          <a:endParaRPr lang="zh-CN" altLang="en-US"/>
        </a:p>
      </dgm:t>
    </dgm:pt>
    <dgm:pt modelId="{0051C39F-30BD-4BEA-8D27-1666533B02BC}" type="pres">
      <dgm:prSet presAssocID="{0F86A2AE-7DC7-4C95-ACF8-689658BE256E}" presName="connector1" presStyleLbl="sibTrans2D1" presStyleIdx="0" presStyleCnt="3"/>
      <dgm:spPr/>
      <dgm:t>
        <a:bodyPr/>
        <a:lstStyle/>
        <a:p>
          <a:endParaRPr lang="zh-CN" altLang="en-US"/>
        </a:p>
      </dgm:t>
    </dgm:pt>
    <dgm:pt modelId="{4DE5B3B6-81AA-4AD6-B1BE-801A2914CEC1}" type="pres">
      <dgm:prSet presAssocID="{4B7903C3-DF39-4A3F-B08F-7D46BBA6748C}" presName="connector2" presStyleLbl="sibTrans2D1" presStyleIdx="1" presStyleCnt="3"/>
      <dgm:spPr/>
      <dgm:t>
        <a:bodyPr/>
        <a:lstStyle/>
        <a:p>
          <a:endParaRPr lang="zh-CN" altLang="en-US"/>
        </a:p>
      </dgm:t>
    </dgm:pt>
    <dgm:pt modelId="{DBF5BBEC-EB63-49B5-93C8-6846FA179F12}" type="pres">
      <dgm:prSet presAssocID="{2E62B3A4-5D8A-4556-A358-B7B2FA33D324}" presName="connector3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A1333F36-3E68-4868-B06C-426A1E537921}" type="presOf" srcId="{2E62B3A4-5D8A-4556-A358-B7B2FA33D324}" destId="{DBF5BBEC-EB63-49B5-93C8-6846FA179F12}" srcOrd="0" destOrd="0" presId="urn:microsoft.com/office/officeart/2005/8/layout/gear1#1"/>
    <dgm:cxn modelId="{60F2E8BA-CC97-426A-A389-A10182EF2F04}" type="presOf" srcId="{4B7903C3-DF39-4A3F-B08F-7D46BBA6748C}" destId="{4DE5B3B6-81AA-4AD6-B1BE-801A2914CEC1}" srcOrd="0" destOrd="0" presId="urn:microsoft.com/office/officeart/2005/8/layout/gear1#1"/>
    <dgm:cxn modelId="{DF42D7EF-D252-4D11-A506-255BF345BD5C}" srcId="{7E3B01E4-EA03-43BA-AEBD-8537D86ABB42}" destId="{5C02763D-012F-4F19-BCC3-06234A8EEE43}" srcOrd="2" destOrd="0" parTransId="{B480757B-F448-4EF6-85AC-008E75233334}" sibTransId="{2E62B3A4-5D8A-4556-A358-B7B2FA33D324}"/>
    <dgm:cxn modelId="{8D693FF5-054D-4512-9139-2AE97F34B521}" srcId="{7E3B01E4-EA03-43BA-AEBD-8537D86ABB42}" destId="{73DA762E-A68A-4B92-94A8-A59AE1596579}" srcOrd="0" destOrd="0" parTransId="{4DA825AD-67A4-4120-B475-ACED38ABE32B}" sibTransId="{0F86A2AE-7DC7-4C95-ACF8-689658BE256E}"/>
    <dgm:cxn modelId="{7976D199-E6A1-4102-9AE7-5153C03BD1E0}" type="presOf" srcId="{0F86A2AE-7DC7-4C95-ACF8-689658BE256E}" destId="{0051C39F-30BD-4BEA-8D27-1666533B02BC}" srcOrd="0" destOrd="0" presId="urn:microsoft.com/office/officeart/2005/8/layout/gear1#1"/>
    <dgm:cxn modelId="{5B73D10C-AC7C-4BB0-8AB3-703FCC78D4F3}" type="presOf" srcId="{3719554F-E67B-4540-927B-64E7853DBE34}" destId="{A856B142-2CEE-4209-A185-E695DAB97BEC}" srcOrd="1" destOrd="0" presId="urn:microsoft.com/office/officeart/2005/8/layout/gear1#1"/>
    <dgm:cxn modelId="{83B9CD85-2341-4F4B-A9C1-794CF5E33CE1}" srcId="{7E3B01E4-EA03-43BA-AEBD-8537D86ABB42}" destId="{3719554F-E67B-4540-927B-64E7853DBE34}" srcOrd="1" destOrd="0" parTransId="{5647645A-EB14-43BA-8F49-E11D30871FBB}" sibTransId="{4B7903C3-DF39-4A3F-B08F-7D46BBA6748C}"/>
    <dgm:cxn modelId="{B8A6502A-EE05-47D7-A167-207D90E9660F}" type="presOf" srcId="{73DA762E-A68A-4B92-94A8-A59AE1596579}" destId="{84D79C72-E815-4980-94C3-E326951579E1}" srcOrd="1" destOrd="0" presId="urn:microsoft.com/office/officeart/2005/8/layout/gear1#1"/>
    <dgm:cxn modelId="{E35C7B7D-1AC1-4753-BC6D-D2538E16D4F4}" type="presOf" srcId="{3719554F-E67B-4540-927B-64E7853DBE34}" destId="{7C892B62-41B7-4570-92E8-94520AC6FF4A}" srcOrd="0" destOrd="0" presId="urn:microsoft.com/office/officeart/2005/8/layout/gear1#1"/>
    <dgm:cxn modelId="{607A2271-13BC-49BA-B5E1-E537ED4EF70E}" type="presOf" srcId="{5C02763D-012F-4F19-BCC3-06234A8EEE43}" destId="{199D3CC9-AB83-4961-9F31-ECB41CB9EBB5}" srcOrd="3" destOrd="0" presId="urn:microsoft.com/office/officeart/2005/8/layout/gear1#1"/>
    <dgm:cxn modelId="{8F87549D-B63D-42CE-A5EE-B26CDC668295}" type="presOf" srcId="{73DA762E-A68A-4B92-94A8-A59AE1596579}" destId="{B682281B-9D54-4C98-9F30-532F82D7926A}" srcOrd="0" destOrd="0" presId="urn:microsoft.com/office/officeart/2005/8/layout/gear1#1"/>
    <dgm:cxn modelId="{4A56199D-16DA-4C6D-B96B-2ACAB76ACE43}" type="presOf" srcId="{7E3B01E4-EA03-43BA-AEBD-8537D86ABB42}" destId="{832E4E5E-3D88-4420-9890-0DCECDB4DE19}" srcOrd="0" destOrd="0" presId="urn:microsoft.com/office/officeart/2005/8/layout/gear1#1"/>
    <dgm:cxn modelId="{443B0E19-C8C7-4D9C-A37C-E55A8F3E02B2}" type="presOf" srcId="{5C02763D-012F-4F19-BCC3-06234A8EEE43}" destId="{4B38A912-0CBA-4286-B6C9-B354F355A4D0}" srcOrd="0" destOrd="0" presId="urn:microsoft.com/office/officeart/2005/8/layout/gear1#1"/>
    <dgm:cxn modelId="{923B1C77-AAF1-4B4A-B83C-84DC3E256899}" type="presOf" srcId="{3719554F-E67B-4540-927B-64E7853DBE34}" destId="{2A7A64C5-AAE9-47A4-9CB4-606359E9FD5B}" srcOrd="2" destOrd="0" presId="urn:microsoft.com/office/officeart/2005/8/layout/gear1#1"/>
    <dgm:cxn modelId="{FE3E140B-D950-4485-BB98-62BAA5ED4E72}" type="presOf" srcId="{5C02763D-012F-4F19-BCC3-06234A8EEE43}" destId="{A6DDC8A7-8C25-4019-9068-299497D0E30C}" srcOrd="2" destOrd="0" presId="urn:microsoft.com/office/officeart/2005/8/layout/gear1#1"/>
    <dgm:cxn modelId="{E66855FF-2227-4611-98F3-2141D36B9E1A}" type="presOf" srcId="{73DA762E-A68A-4B92-94A8-A59AE1596579}" destId="{9D3EFB66-A7F2-47F9-9F45-94A351E45E75}" srcOrd="2" destOrd="0" presId="urn:microsoft.com/office/officeart/2005/8/layout/gear1#1"/>
    <dgm:cxn modelId="{773573E9-3183-4468-930A-04A2CBAF17C8}" type="presOf" srcId="{5C02763D-012F-4F19-BCC3-06234A8EEE43}" destId="{4D9AB578-EFC9-4580-BAE4-D6FADC2A238D}" srcOrd="1" destOrd="0" presId="urn:microsoft.com/office/officeart/2005/8/layout/gear1#1"/>
    <dgm:cxn modelId="{B4858C76-46E1-4350-9F77-150EAFFC09E4}" type="presParOf" srcId="{832E4E5E-3D88-4420-9890-0DCECDB4DE19}" destId="{B682281B-9D54-4C98-9F30-532F82D7926A}" srcOrd="0" destOrd="0" presId="urn:microsoft.com/office/officeart/2005/8/layout/gear1#1"/>
    <dgm:cxn modelId="{4B3C4EF9-EDEB-49DC-A464-A52ECF836652}" type="presParOf" srcId="{832E4E5E-3D88-4420-9890-0DCECDB4DE19}" destId="{84D79C72-E815-4980-94C3-E326951579E1}" srcOrd="1" destOrd="0" presId="urn:microsoft.com/office/officeart/2005/8/layout/gear1#1"/>
    <dgm:cxn modelId="{448CCF57-4629-4D2C-A65E-96E0E63D83C1}" type="presParOf" srcId="{832E4E5E-3D88-4420-9890-0DCECDB4DE19}" destId="{9D3EFB66-A7F2-47F9-9F45-94A351E45E75}" srcOrd="2" destOrd="0" presId="urn:microsoft.com/office/officeart/2005/8/layout/gear1#1"/>
    <dgm:cxn modelId="{C5005C7E-2C0F-46DE-9369-08D7C6C19D69}" type="presParOf" srcId="{832E4E5E-3D88-4420-9890-0DCECDB4DE19}" destId="{7C892B62-41B7-4570-92E8-94520AC6FF4A}" srcOrd="3" destOrd="0" presId="urn:microsoft.com/office/officeart/2005/8/layout/gear1#1"/>
    <dgm:cxn modelId="{0ABEE71A-5791-428C-B58A-98D4C14B8216}" type="presParOf" srcId="{832E4E5E-3D88-4420-9890-0DCECDB4DE19}" destId="{A856B142-2CEE-4209-A185-E695DAB97BEC}" srcOrd="4" destOrd="0" presId="urn:microsoft.com/office/officeart/2005/8/layout/gear1#1"/>
    <dgm:cxn modelId="{3AC8D152-D163-4944-8D62-6C4BAB036006}" type="presParOf" srcId="{832E4E5E-3D88-4420-9890-0DCECDB4DE19}" destId="{2A7A64C5-AAE9-47A4-9CB4-606359E9FD5B}" srcOrd="5" destOrd="0" presId="urn:microsoft.com/office/officeart/2005/8/layout/gear1#1"/>
    <dgm:cxn modelId="{EED2A8CB-4522-4FE1-8BB5-CFD9FF86B7D4}" type="presParOf" srcId="{832E4E5E-3D88-4420-9890-0DCECDB4DE19}" destId="{4B38A912-0CBA-4286-B6C9-B354F355A4D0}" srcOrd="6" destOrd="0" presId="urn:microsoft.com/office/officeart/2005/8/layout/gear1#1"/>
    <dgm:cxn modelId="{BFD2DC70-371E-494E-B3B6-0C09F718F450}" type="presParOf" srcId="{832E4E5E-3D88-4420-9890-0DCECDB4DE19}" destId="{4D9AB578-EFC9-4580-BAE4-D6FADC2A238D}" srcOrd="7" destOrd="0" presId="urn:microsoft.com/office/officeart/2005/8/layout/gear1#1"/>
    <dgm:cxn modelId="{6154A614-DBDC-4AA4-A4E9-599E7EE2425B}" type="presParOf" srcId="{832E4E5E-3D88-4420-9890-0DCECDB4DE19}" destId="{A6DDC8A7-8C25-4019-9068-299497D0E30C}" srcOrd="8" destOrd="0" presId="urn:microsoft.com/office/officeart/2005/8/layout/gear1#1"/>
    <dgm:cxn modelId="{DD077EA1-3861-4F2F-9D6E-EB30D3160D66}" type="presParOf" srcId="{832E4E5E-3D88-4420-9890-0DCECDB4DE19}" destId="{199D3CC9-AB83-4961-9F31-ECB41CB9EBB5}" srcOrd="9" destOrd="0" presId="urn:microsoft.com/office/officeart/2005/8/layout/gear1#1"/>
    <dgm:cxn modelId="{1412034E-508A-4CC5-B529-CF690EA88207}" type="presParOf" srcId="{832E4E5E-3D88-4420-9890-0DCECDB4DE19}" destId="{0051C39F-30BD-4BEA-8D27-1666533B02BC}" srcOrd="10" destOrd="0" presId="urn:microsoft.com/office/officeart/2005/8/layout/gear1#1"/>
    <dgm:cxn modelId="{2B289B32-1A45-44C1-8F3E-39221300C9B2}" type="presParOf" srcId="{832E4E5E-3D88-4420-9890-0DCECDB4DE19}" destId="{4DE5B3B6-81AA-4AD6-B1BE-801A2914CEC1}" srcOrd="11" destOrd="0" presId="urn:microsoft.com/office/officeart/2005/8/layout/gear1#1"/>
    <dgm:cxn modelId="{8092F694-44C6-4C6C-8288-A7D49566D173}" type="presParOf" srcId="{832E4E5E-3D88-4420-9890-0DCECDB4DE19}" destId="{DBF5BBEC-EB63-49B5-93C8-6846FA179F12}" srcOrd="12" destOrd="0" presId="urn:microsoft.com/office/officeart/2005/8/layout/gear1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FB360A-F0E9-BB4D-9F7A-2AF007915B94}" type="doc">
      <dgm:prSet loTypeId="urn:microsoft.com/office/officeart/2005/8/layout/pyramid1#1" loCatId="" qsTypeId="urn:microsoft.com/office/officeart/2005/8/quickstyle/simple4#3" qsCatId="simple" csTypeId="urn:microsoft.com/office/officeart/2005/8/colors/accent1_2#3" csCatId="accent1" phldr="1"/>
      <dgm:spPr/>
      <dgm:t>
        <a:bodyPr/>
        <a:lstStyle/>
        <a:p>
          <a:endParaRPr lang="zh-CN" altLang="en-US"/>
        </a:p>
      </dgm:t>
    </dgm:pt>
    <dgm:pt modelId="{CBC52B4B-79F1-794F-BB2D-E379240CBEB8}">
      <dgm:prSet phldrT="[文本]" custT="1"/>
      <dgm:spPr>
        <a:solidFill>
          <a:srgbClr val="00B0F0"/>
        </a:solidFill>
      </dgm:spPr>
      <dgm:t>
        <a:bodyPr/>
        <a:lstStyle/>
        <a:p>
          <a:endParaRPr lang="zh-CN" altLang="en-US" sz="2400" dirty="0"/>
        </a:p>
      </dgm:t>
    </dgm:pt>
    <dgm:pt modelId="{AB58BD4D-63C4-9049-A293-9259CA781112}" type="parTrans" cxnId="{46527925-21D6-1C48-A0BC-E4AA244A3095}">
      <dgm:prSet/>
      <dgm:spPr/>
      <dgm:t>
        <a:bodyPr/>
        <a:lstStyle/>
        <a:p>
          <a:endParaRPr lang="zh-CN" altLang="en-US"/>
        </a:p>
      </dgm:t>
    </dgm:pt>
    <dgm:pt modelId="{58346DE5-52F1-A744-851F-0CF03C5FBD92}" type="sibTrans" cxnId="{46527925-21D6-1C48-A0BC-E4AA244A3095}">
      <dgm:prSet/>
      <dgm:spPr/>
      <dgm:t>
        <a:bodyPr/>
        <a:lstStyle/>
        <a:p>
          <a:endParaRPr lang="zh-CN" altLang="en-US"/>
        </a:p>
      </dgm:t>
    </dgm:pt>
    <dgm:pt modelId="{54F335B3-C9C0-7B42-8DAA-FD665FDD0869}">
      <dgm:prSet phldrT="[文本]" custT="1"/>
      <dgm:spPr>
        <a:solidFill>
          <a:srgbClr val="92D05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</a:rPr>
            <a:t>应用流程设计</a:t>
          </a:r>
          <a:endParaRPr lang="en-US" altLang="zh-CN" sz="2400" dirty="0" smtClean="0">
            <a:solidFill>
              <a:schemeClr val="bg1"/>
            </a:solidFill>
          </a:endParaRPr>
        </a:p>
        <a:p>
          <a:r>
            <a:rPr lang="zh-CN" altLang="en-US" sz="2400" dirty="0" smtClean="0">
              <a:solidFill>
                <a:schemeClr val="bg1"/>
              </a:solidFill>
            </a:rPr>
            <a:t>重构和优化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B2C69B0E-1378-6F44-994F-2F49F37E305A}" type="parTrans" cxnId="{6B4788F1-03CB-7E4B-9912-707269B859E3}">
      <dgm:prSet/>
      <dgm:spPr/>
      <dgm:t>
        <a:bodyPr/>
        <a:lstStyle/>
        <a:p>
          <a:endParaRPr lang="zh-CN" altLang="en-US"/>
        </a:p>
      </dgm:t>
    </dgm:pt>
    <dgm:pt modelId="{811D1116-8F46-5346-BE65-6F2662518583}" type="sibTrans" cxnId="{6B4788F1-03CB-7E4B-9912-707269B859E3}">
      <dgm:prSet/>
      <dgm:spPr/>
      <dgm:t>
        <a:bodyPr/>
        <a:lstStyle/>
        <a:p>
          <a:endParaRPr lang="zh-CN" altLang="en-US"/>
        </a:p>
      </dgm:t>
    </dgm:pt>
    <dgm:pt modelId="{359D1C7E-223B-8E48-9AAC-AA3BB7C47AF8}">
      <dgm:prSet phldrT="[文本]" custT="1"/>
      <dgm:spPr>
        <a:solidFill>
          <a:srgbClr val="FFC000"/>
        </a:solidFill>
      </dgm:spPr>
      <dgm:t>
        <a:bodyPr/>
        <a:lstStyle/>
        <a:p>
          <a:r>
            <a:rPr lang="zh-CN" altLang="en-US" sz="2400" dirty="0"/>
            <a:t>统一数据</a:t>
          </a:r>
          <a:r>
            <a:rPr lang="zh-CN" altLang="en-US" sz="2400" dirty="0" smtClean="0"/>
            <a:t>基础</a:t>
          </a:r>
          <a:endParaRPr lang="en-US" altLang="zh-CN" sz="2400" dirty="0" smtClean="0"/>
        </a:p>
        <a:p>
          <a:r>
            <a:rPr lang="zh-CN" altLang="en-US" sz="2400" dirty="0" smtClean="0"/>
            <a:t>模块数据共享互通</a:t>
          </a:r>
          <a:endParaRPr lang="zh-CN" altLang="en-US" sz="2400" dirty="0"/>
        </a:p>
      </dgm:t>
    </dgm:pt>
    <dgm:pt modelId="{971D72CA-ADB2-C346-85E5-22E7CDE41EF1}" type="parTrans" cxnId="{066AA1DC-3437-B742-B61F-8EB3BAF2C6E9}">
      <dgm:prSet/>
      <dgm:spPr/>
      <dgm:t>
        <a:bodyPr/>
        <a:lstStyle/>
        <a:p>
          <a:endParaRPr lang="zh-CN" altLang="en-US"/>
        </a:p>
      </dgm:t>
    </dgm:pt>
    <dgm:pt modelId="{7DE75171-3CED-264D-88F6-E47B7EF9166B}" type="sibTrans" cxnId="{066AA1DC-3437-B742-B61F-8EB3BAF2C6E9}">
      <dgm:prSet/>
      <dgm:spPr/>
      <dgm:t>
        <a:bodyPr/>
        <a:lstStyle/>
        <a:p>
          <a:endParaRPr lang="zh-CN" altLang="en-US"/>
        </a:p>
      </dgm:t>
    </dgm:pt>
    <dgm:pt modelId="{1AE34F5C-8AF4-964A-AD47-3C801C9904C1}" type="pres">
      <dgm:prSet presAssocID="{79FB360A-F0E9-BB4D-9F7A-2AF007915B9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23E1B65-6539-D545-BD0C-E7D5E483640D}" type="pres">
      <dgm:prSet presAssocID="{CBC52B4B-79F1-794F-BB2D-E379240CBEB8}" presName="Name8" presStyleCnt="0"/>
      <dgm:spPr/>
    </dgm:pt>
    <dgm:pt modelId="{693C02EF-B769-9C4E-A726-3D782DC0DCD9}" type="pres">
      <dgm:prSet presAssocID="{CBC52B4B-79F1-794F-BB2D-E379240CBEB8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5CC4BCE-3883-9D49-9C8B-FDAA811252EF}" type="pres">
      <dgm:prSet presAssocID="{CBC52B4B-79F1-794F-BB2D-E379240CBEB8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0CB5E07-E737-8A4E-9B31-17D8C7D0CFD8}" type="pres">
      <dgm:prSet presAssocID="{54F335B3-C9C0-7B42-8DAA-FD665FDD0869}" presName="Name8" presStyleCnt="0"/>
      <dgm:spPr/>
    </dgm:pt>
    <dgm:pt modelId="{04653B32-AA7D-874F-AAE8-BF97E7440703}" type="pres">
      <dgm:prSet presAssocID="{54F335B3-C9C0-7B42-8DAA-FD665FDD0869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BAF9AA5-8AE6-CF40-913D-ED739F2ED6A5}" type="pres">
      <dgm:prSet presAssocID="{54F335B3-C9C0-7B42-8DAA-FD665FDD0869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3C8CFE1-CBB2-854C-8FFC-F904376C5182}" type="pres">
      <dgm:prSet presAssocID="{359D1C7E-223B-8E48-9AAC-AA3BB7C47AF8}" presName="Name8" presStyleCnt="0"/>
      <dgm:spPr/>
    </dgm:pt>
    <dgm:pt modelId="{A4A39185-B345-0649-A83A-768ECC852B1B}" type="pres">
      <dgm:prSet presAssocID="{359D1C7E-223B-8E48-9AAC-AA3BB7C47AF8}" presName="level" presStyleLbl="node1" presStyleIdx="2" presStyleCnt="3" custLinFactNeighborX="6019" custLinFactNeighborY="588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FA2C9EE-148A-834E-8C4B-CF317D63DD08}" type="pres">
      <dgm:prSet presAssocID="{359D1C7E-223B-8E48-9AAC-AA3BB7C47AF8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35144B6-1F1B-4C95-B82B-7B2E2FA7DCDA}" type="presOf" srcId="{359D1C7E-223B-8E48-9AAC-AA3BB7C47AF8}" destId="{A4A39185-B345-0649-A83A-768ECC852B1B}" srcOrd="0" destOrd="0" presId="urn:microsoft.com/office/officeart/2005/8/layout/pyramid1#1"/>
    <dgm:cxn modelId="{C2F1D19D-B16C-4ADD-B758-E1F00230DCA5}" type="presOf" srcId="{79FB360A-F0E9-BB4D-9F7A-2AF007915B94}" destId="{1AE34F5C-8AF4-964A-AD47-3C801C9904C1}" srcOrd="0" destOrd="0" presId="urn:microsoft.com/office/officeart/2005/8/layout/pyramid1#1"/>
    <dgm:cxn modelId="{066AA1DC-3437-B742-B61F-8EB3BAF2C6E9}" srcId="{79FB360A-F0E9-BB4D-9F7A-2AF007915B94}" destId="{359D1C7E-223B-8E48-9AAC-AA3BB7C47AF8}" srcOrd="2" destOrd="0" parTransId="{971D72CA-ADB2-C346-85E5-22E7CDE41EF1}" sibTransId="{7DE75171-3CED-264D-88F6-E47B7EF9166B}"/>
    <dgm:cxn modelId="{702B973F-CEA0-44F4-9926-8E30363A5298}" type="presOf" srcId="{359D1C7E-223B-8E48-9AAC-AA3BB7C47AF8}" destId="{1FA2C9EE-148A-834E-8C4B-CF317D63DD08}" srcOrd="1" destOrd="0" presId="urn:microsoft.com/office/officeart/2005/8/layout/pyramid1#1"/>
    <dgm:cxn modelId="{13D2CDE3-3ADD-4DD6-9FC3-2ADC91A80BCA}" type="presOf" srcId="{54F335B3-C9C0-7B42-8DAA-FD665FDD0869}" destId="{2BAF9AA5-8AE6-CF40-913D-ED739F2ED6A5}" srcOrd="1" destOrd="0" presId="urn:microsoft.com/office/officeart/2005/8/layout/pyramid1#1"/>
    <dgm:cxn modelId="{0FE97CF3-D673-4864-84BF-29FA687147BE}" type="presOf" srcId="{CBC52B4B-79F1-794F-BB2D-E379240CBEB8}" destId="{E5CC4BCE-3883-9D49-9C8B-FDAA811252EF}" srcOrd="1" destOrd="0" presId="urn:microsoft.com/office/officeart/2005/8/layout/pyramid1#1"/>
    <dgm:cxn modelId="{392C34A0-A408-482C-A0A6-63F66CEC7200}" type="presOf" srcId="{54F335B3-C9C0-7B42-8DAA-FD665FDD0869}" destId="{04653B32-AA7D-874F-AAE8-BF97E7440703}" srcOrd="0" destOrd="0" presId="urn:microsoft.com/office/officeart/2005/8/layout/pyramid1#1"/>
    <dgm:cxn modelId="{46527925-21D6-1C48-A0BC-E4AA244A3095}" srcId="{79FB360A-F0E9-BB4D-9F7A-2AF007915B94}" destId="{CBC52B4B-79F1-794F-BB2D-E379240CBEB8}" srcOrd="0" destOrd="0" parTransId="{AB58BD4D-63C4-9049-A293-9259CA781112}" sibTransId="{58346DE5-52F1-A744-851F-0CF03C5FBD92}"/>
    <dgm:cxn modelId="{233C83A9-2400-416E-A01A-2CFE41B9D03D}" type="presOf" srcId="{CBC52B4B-79F1-794F-BB2D-E379240CBEB8}" destId="{693C02EF-B769-9C4E-A726-3D782DC0DCD9}" srcOrd="0" destOrd="0" presId="urn:microsoft.com/office/officeart/2005/8/layout/pyramid1#1"/>
    <dgm:cxn modelId="{6B4788F1-03CB-7E4B-9912-707269B859E3}" srcId="{79FB360A-F0E9-BB4D-9F7A-2AF007915B94}" destId="{54F335B3-C9C0-7B42-8DAA-FD665FDD0869}" srcOrd="1" destOrd="0" parTransId="{B2C69B0E-1378-6F44-994F-2F49F37E305A}" sibTransId="{811D1116-8F46-5346-BE65-6F2662518583}"/>
    <dgm:cxn modelId="{0D616078-3B0F-4072-8817-47AA807BEBE2}" type="presParOf" srcId="{1AE34F5C-8AF4-964A-AD47-3C801C9904C1}" destId="{923E1B65-6539-D545-BD0C-E7D5E483640D}" srcOrd="0" destOrd="0" presId="urn:microsoft.com/office/officeart/2005/8/layout/pyramid1#1"/>
    <dgm:cxn modelId="{E813F636-5DFB-41A6-9ADD-6A609980E07E}" type="presParOf" srcId="{923E1B65-6539-D545-BD0C-E7D5E483640D}" destId="{693C02EF-B769-9C4E-A726-3D782DC0DCD9}" srcOrd="0" destOrd="0" presId="urn:microsoft.com/office/officeart/2005/8/layout/pyramid1#1"/>
    <dgm:cxn modelId="{C73463F3-C080-40E8-9EDD-90510BC692A9}" type="presParOf" srcId="{923E1B65-6539-D545-BD0C-E7D5E483640D}" destId="{E5CC4BCE-3883-9D49-9C8B-FDAA811252EF}" srcOrd="1" destOrd="0" presId="urn:microsoft.com/office/officeart/2005/8/layout/pyramid1#1"/>
    <dgm:cxn modelId="{D109D98B-0939-42E2-9687-400F3717362D}" type="presParOf" srcId="{1AE34F5C-8AF4-964A-AD47-3C801C9904C1}" destId="{A0CB5E07-E737-8A4E-9B31-17D8C7D0CFD8}" srcOrd="1" destOrd="0" presId="urn:microsoft.com/office/officeart/2005/8/layout/pyramid1#1"/>
    <dgm:cxn modelId="{76234660-EDF7-4C63-9313-29B1E35F72D9}" type="presParOf" srcId="{A0CB5E07-E737-8A4E-9B31-17D8C7D0CFD8}" destId="{04653B32-AA7D-874F-AAE8-BF97E7440703}" srcOrd="0" destOrd="0" presId="urn:microsoft.com/office/officeart/2005/8/layout/pyramid1#1"/>
    <dgm:cxn modelId="{26274432-A5E0-4AA6-A531-661BDE222E3C}" type="presParOf" srcId="{A0CB5E07-E737-8A4E-9B31-17D8C7D0CFD8}" destId="{2BAF9AA5-8AE6-CF40-913D-ED739F2ED6A5}" srcOrd="1" destOrd="0" presId="urn:microsoft.com/office/officeart/2005/8/layout/pyramid1#1"/>
    <dgm:cxn modelId="{AB579572-1BCA-4907-BE0A-C41A431D3E61}" type="presParOf" srcId="{1AE34F5C-8AF4-964A-AD47-3C801C9904C1}" destId="{73C8CFE1-CBB2-854C-8FFC-F904376C5182}" srcOrd="2" destOrd="0" presId="urn:microsoft.com/office/officeart/2005/8/layout/pyramid1#1"/>
    <dgm:cxn modelId="{B3B4ECFF-A94E-4B43-B830-CF2F9046B5D4}" type="presParOf" srcId="{73C8CFE1-CBB2-854C-8FFC-F904376C5182}" destId="{A4A39185-B345-0649-A83A-768ECC852B1B}" srcOrd="0" destOrd="0" presId="urn:microsoft.com/office/officeart/2005/8/layout/pyramid1#1"/>
    <dgm:cxn modelId="{F659513B-0DD2-4361-AA33-0861AE20BAA9}" type="presParOf" srcId="{73C8CFE1-CBB2-854C-8FFC-F904376C5182}" destId="{1FA2C9EE-148A-834E-8C4B-CF317D63DD08}" srcOrd="1" destOrd="0" presId="urn:microsoft.com/office/officeart/2005/8/layout/pyramid1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2412277-FA3A-44EF-9A21-7E0DBC04F5DF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6CF9903-B265-4C95-865C-A4E1126E7E14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>
              <a:latin typeface="+mj-ea"/>
              <a:ea typeface="+mj-ea"/>
            </a:rPr>
            <a:t>推送病例</a:t>
          </a:r>
          <a:endParaRPr lang="zh-CN" altLang="en-US" dirty="0">
            <a:latin typeface="+mj-ea"/>
            <a:ea typeface="+mj-ea"/>
          </a:endParaRPr>
        </a:p>
      </dgm:t>
    </dgm:pt>
    <dgm:pt modelId="{4CF4CB7A-6016-4BBA-A528-FEF856DE1B17}" type="parTrans" cxnId="{D3D9BEFB-CE09-421E-BD77-E0306B138045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4CFC7889-C05D-4DD5-AFD9-88494586FDC0}" type="sibTrans" cxnId="{D3D9BEFB-CE09-421E-BD77-E0306B138045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1765FEEF-8040-48B3-B44E-4860230AED74}">
      <dgm:prSet phldrT="[文本]"/>
      <dgm:spPr/>
      <dgm:t>
        <a:bodyPr/>
        <a:lstStyle/>
        <a:p>
          <a:r>
            <a:rPr lang="zh-CN" altLang="en-US" dirty="0" smtClean="0">
              <a:latin typeface="+mj-ea"/>
              <a:ea typeface="+mj-ea"/>
            </a:rPr>
            <a:t>课前推送</a:t>
          </a:r>
          <a:endParaRPr lang="zh-CN" altLang="en-US" dirty="0">
            <a:latin typeface="+mj-ea"/>
            <a:ea typeface="+mj-ea"/>
          </a:endParaRPr>
        </a:p>
      </dgm:t>
    </dgm:pt>
    <dgm:pt modelId="{ABA0177B-43AB-4255-9685-35AB72153395}" type="parTrans" cxnId="{6248100B-2667-43A8-913B-99D1579022AB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0652166F-FF42-4B46-A096-601E134C4F50}" type="sibTrans" cxnId="{6248100B-2667-43A8-913B-99D1579022AB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928ADF0A-CF7B-492F-95BE-64414C6C3313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>
              <a:latin typeface="+mj-ea"/>
              <a:ea typeface="+mj-ea"/>
            </a:rPr>
            <a:t>学生读片</a:t>
          </a:r>
          <a:endParaRPr lang="zh-CN" altLang="en-US" dirty="0">
            <a:latin typeface="+mj-ea"/>
            <a:ea typeface="+mj-ea"/>
          </a:endParaRPr>
        </a:p>
      </dgm:t>
    </dgm:pt>
    <dgm:pt modelId="{227A2494-E975-4279-BC28-5E7C543EC5D2}" type="parTrans" cxnId="{DF699AA0-7ACE-4109-B76C-7AE87D4C2FE7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C833B1ED-C22D-4A6E-9208-69622BD2A531}" type="sibTrans" cxnId="{DF699AA0-7ACE-4109-B76C-7AE87D4C2FE7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34FBFB45-DB71-4F9F-9FE1-1683F6446C40}">
      <dgm:prSet phldrT="[文本]"/>
      <dgm:spPr/>
      <dgm:t>
        <a:bodyPr/>
        <a:lstStyle/>
        <a:p>
          <a:r>
            <a:rPr lang="zh-CN" altLang="en-US" dirty="0" smtClean="0">
              <a:latin typeface="+mj-ea"/>
              <a:ea typeface="+mj-ea"/>
            </a:rPr>
            <a:t>自由读片</a:t>
          </a:r>
          <a:endParaRPr lang="zh-CN" altLang="en-US" dirty="0">
            <a:latin typeface="+mj-ea"/>
            <a:ea typeface="+mj-ea"/>
          </a:endParaRPr>
        </a:p>
      </dgm:t>
    </dgm:pt>
    <dgm:pt modelId="{29902B0C-F40C-4B9C-9E03-3170C76FA8AA}" type="parTrans" cxnId="{2AF34C33-897F-4F4A-AB5B-2EB243BEFEC8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1465D446-2505-48F9-8BBA-E26702A55CC3}" type="sibTrans" cxnId="{2AF34C33-897F-4F4A-AB5B-2EB243BEFEC8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766FF87C-300B-4C63-B786-55768B4C3AC8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>
              <a:latin typeface="+mj-ea"/>
              <a:ea typeface="+mj-ea"/>
            </a:rPr>
            <a:t>写诊断报告</a:t>
          </a:r>
          <a:endParaRPr lang="zh-CN" altLang="en-US" dirty="0">
            <a:latin typeface="+mj-ea"/>
            <a:ea typeface="+mj-ea"/>
          </a:endParaRPr>
        </a:p>
      </dgm:t>
    </dgm:pt>
    <dgm:pt modelId="{46D355BD-C9AF-428D-AC9E-8778263B672D}" type="parTrans" cxnId="{660FD04E-5BB6-4071-9D51-C6A5AD23B8E3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7BD90E13-2423-42DE-A84D-591BF80B1B40}" type="sibTrans" cxnId="{660FD04E-5BB6-4071-9D51-C6A5AD23B8E3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56E6ED3C-AE57-4B58-AC6B-5DBEF8B34B90}">
      <dgm:prSet phldrT="[文本]"/>
      <dgm:spPr/>
      <dgm:t>
        <a:bodyPr/>
        <a:lstStyle/>
        <a:p>
          <a:r>
            <a:rPr lang="zh-CN" altLang="en-US" dirty="0" smtClean="0">
              <a:latin typeface="+mj-ea"/>
              <a:ea typeface="+mj-ea"/>
            </a:rPr>
            <a:t>课中推送</a:t>
          </a:r>
          <a:endParaRPr lang="zh-CN" altLang="en-US" dirty="0">
            <a:latin typeface="+mj-ea"/>
            <a:ea typeface="+mj-ea"/>
          </a:endParaRPr>
        </a:p>
      </dgm:t>
    </dgm:pt>
    <dgm:pt modelId="{09DDED0B-A16A-428E-B0C9-8EF740707C94}" type="parTrans" cxnId="{77A8CD43-088D-4E63-92EA-6AC85EE5E01A}">
      <dgm:prSet/>
      <dgm:spPr/>
      <dgm:t>
        <a:bodyPr/>
        <a:lstStyle/>
        <a:p>
          <a:endParaRPr lang="zh-CN" altLang="en-US"/>
        </a:p>
      </dgm:t>
    </dgm:pt>
    <dgm:pt modelId="{95F6ED6C-4E22-43A0-BD02-559676B8A1C6}" type="sibTrans" cxnId="{77A8CD43-088D-4E63-92EA-6AC85EE5E01A}">
      <dgm:prSet/>
      <dgm:spPr/>
      <dgm:t>
        <a:bodyPr/>
        <a:lstStyle/>
        <a:p>
          <a:endParaRPr lang="zh-CN" altLang="en-US"/>
        </a:p>
      </dgm:t>
    </dgm:pt>
    <dgm:pt modelId="{935DA84E-6BA7-4230-8F8C-E46F12CC6384}">
      <dgm:prSet phldrT="[文本]"/>
      <dgm:spPr/>
      <dgm:t>
        <a:bodyPr/>
        <a:lstStyle/>
        <a:p>
          <a:r>
            <a:rPr lang="zh-CN" altLang="en-US" dirty="0" smtClean="0">
              <a:latin typeface="+mj-ea"/>
              <a:ea typeface="+mj-ea"/>
            </a:rPr>
            <a:t>书写报告</a:t>
          </a:r>
          <a:endParaRPr lang="zh-CN" altLang="en-US" dirty="0">
            <a:latin typeface="+mj-ea"/>
            <a:ea typeface="+mj-ea"/>
          </a:endParaRPr>
        </a:p>
      </dgm:t>
    </dgm:pt>
    <dgm:pt modelId="{E993EE0C-72DF-4574-8A8E-0D611214C6C5}" type="parTrans" cxnId="{6C4CEB9F-0B9B-453B-9842-042E041C799A}">
      <dgm:prSet/>
      <dgm:spPr/>
      <dgm:t>
        <a:bodyPr/>
        <a:lstStyle/>
        <a:p>
          <a:endParaRPr lang="zh-CN" altLang="en-US"/>
        </a:p>
      </dgm:t>
    </dgm:pt>
    <dgm:pt modelId="{6177AD50-6084-4ABD-90E5-F476BB0ABA79}" type="sibTrans" cxnId="{6C4CEB9F-0B9B-453B-9842-042E041C799A}">
      <dgm:prSet/>
      <dgm:spPr/>
      <dgm:t>
        <a:bodyPr/>
        <a:lstStyle/>
        <a:p>
          <a:endParaRPr lang="zh-CN" altLang="en-US"/>
        </a:p>
      </dgm:t>
    </dgm:pt>
    <dgm:pt modelId="{55150306-7BA9-482A-8CA4-7E229CA8A8DF}">
      <dgm:prSet/>
      <dgm:spPr/>
      <dgm:t>
        <a:bodyPr/>
        <a:lstStyle/>
        <a:p>
          <a:r>
            <a:rPr lang="zh-CN" altLang="en-US" smtClean="0">
              <a:latin typeface="+mj-ea"/>
              <a:ea typeface="+mj-ea"/>
            </a:rPr>
            <a:t>设置答题时间</a:t>
          </a:r>
          <a:endParaRPr lang="zh-CN" altLang="en-US" dirty="0"/>
        </a:p>
      </dgm:t>
    </dgm:pt>
    <dgm:pt modelId="{5C0B0F33-C1E4-4679-AF33-1982FD0BFE55}" type="parTrans" cxnId="{CD4A73CB-6961-493D-B28C-D9FAF61DE76A}">
      <dgm:prSet/>
      <dgm:spPr/>
      <dgm:t>
        <a:bodyPr/>
        <a:lstStyle/>
        <a:p>
          <a:endParaRPr lang="zh-CN" altLang="en-US"/>
        </a:p>
      </dgm:t>
    </dgm:pt>
    <dgm:pt modelId="{1892B190-376D-4725-B2E0-66D8AE81136B}" type="sibTrans" cxnId="{CD4A73CB-6961-493D-B28C-D9FAF61DE76A}">
      <dgm:prSet/>
      <dgm:spPr/>
      <dgm:t>
        <a:bodyPr/>
        <a:lstStyle/>
        <a:p>
          <a:endParaRPr lang="zh-CN" altLang="en-US"/>
        </a:p>
      </dgm:t>
    </dgm:pt>
    <dgm:pt modelId="{64998400-E955-4309-BDB9-F4F984639ACA}">
      <dgm:prSet/>
      <dgm:spPr/>
      <dgm:t>
        <a:bodyPr/>
        <a:lstStyle/>
        <a:p>
          <a:r>
            <a:rPr lang="zh-CN" altLang="en-US" dirty="0" smtClean="0">
              <a:latin typeface="+mj-ea"/>
              <a:ea typeface="+mj-ea"/>
            </a:rPr>
            <a:t>病例讨论、小组讨论</a:t>
          </a:r>
          <a:endParaRPr lang="zh-CN" altLang="en-US" dirty="0">
            <a:latin typeface="+mj-ea"/>
            <a:ea typeface="+mj-ea"/>
          </a:endParaRPr>
        </a:p>
      </dgm:t>
    </dgm:pt>
    <dgm:pt modelId="{4E690642-93F6-4C03-9484-B9A0EA1DB3CD}" type="parTrans" cxnId="{E19C71D6-73EE-4844-87AC-3351A6295FE4}">
      <dgm:prSet/>
      <dgm:spPr/>
      <dgm:t>
        <a:bodyPr/>
        <a:lstStyle/>
        <a:p>
          <a:endParaRPr lang="zh-CN" altLang="en-US"/>
        </a:p>
      </dgm:t>
    </dgm:pt>
    <dgm:pt modelId="{A60786B3-F3D6-4D9C-93E8-BE144C8EB33C}" type="sibTrans" cxnId="{E19C71D6-73EE-4844-87AC-3351A6295FE4}">
      <dgm:prSet/>
      <dgm:spPr/>
      <dgm:t>
        <a:bodyPr/>
        <a:lstStyle/>
        <a:p>
          <a:endParaRPr lang="zh-CN" altLang="en-US"/>
        </a:p>
      </dgm:t>
    </dgm:pt>
    <dgm:pt modelId="{B77B093B-CF17-4A80-AE5D-1A2F434D3DCF}">
      <dgm:prSet/>
      <dgm:spPr/>
      <dgm:t>
        <a:bodyPr/>
        <a:lstStyle/>
        <a:p>
          <a:r>
            <a:rPr lang="zh-CN" altLang="en-US" dirty="0" smtClean="0">
              <a:latin typeface="+mj-ea"/>
              <a:ea typeface="+mj-ea"/>
            </a:rPr>
            <a:t>写诊断报告</a:t>
          </a:r>
          <a:endParaRPr lang="zh-CN" altLang="en-US" dirty="0">
            <a:latin typeface="+mj-ea"/>
            <a:ea typeface="+mj-ea"/>
          </a:endParaRPr>
        </a:p>
      </dgm:t>
    </dgm:pt>
    <dgm:pt modelId="{55B5D7B5-B9B1-41DA-8660-3BBD06A1D2FD}" type="parTrans" cxnId="{2746F8D5-05BE-48AA-A203-A6B099D7924E}">
      <dgm:prSet/>
      <dgm:spPr/>
      <dgm:t>
        <a:bodyPr/>
        <a:lstStyle/>
        <a:p>
          <a:endParaRPr lang="zh-CN" altLang="en-US"/>
        </a:p>
      </dgm:t>
    </dgm:pt>
    <dgm:pt modelId="{0C5212C2-5254-4A58-B5AF-920647FF55A2}" type="sibTrans" cxnId="{2746F8D5-05BE-48AA-A203-A6B099D7924E}">
      <dgm:prSet/>
      <dgm:spPr/>
      <dgm:t>
        <a:bodyPr/>
        <a:lstStyle/>
        <a:p>
          <a:endParaRPr lang="zh-CN" altLang="en-US"/>
        </a:p>
      </dgm:t>
    </dgm:pt>
    <dgm:pt modelId="{9066DD94-8B2F-40F6-B845-D7041B212373}" type="pres">
      <dgm:prSet presAssocID="{62412277-FA3A-44EF-9A21-7E0DBC04F5DF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3097B26-1BAD-479D-9BA8-D9CC9B545D41}" type="pres">
      <dgm:prSet presAssocID="{76CF9903-B265-4C95-865C-A4E1126E7E14}" presName="composite" presStyleCnt="0"/>
      <dgm:spPr/>
    </dgm:pt>
    <dgm:pt modelId="{C40EAF35-5A2E-42BC-B4F1-FD964B251700}" type="pres">
      <dgm:prSet presAssocID="{76CF9903-B265-4C95-865C-A4E1126E7E14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75A5B8-42DE-4C99-B27E-16E60C577E18}" type="pres">
      <dgm:prSet presAssocID="{76CF9903-B265-4C95-865C-A4E1126E7E14}" presName="parSh" presStyleLbl="node1" presStyleIdx="0" presStyleCnt="3"/>
      <dgm:spPr/>
      <dgm:t>
        <a:bodyPr/>
        <a:lstStyle/>
        <a:p>
          <a:endParaRPr lang="zh-CN" altLang="en-US"/>
        </a:p>
      </dgm:t>
    </dgm:pt>
    <dgm:pt modelId="{BC8499B9-DA70-4183-AA2B-A4936C915365}" type="pres">
      <dgm:prSet presAssocID="{76CF9903-B265-4C95-865C-A4E1126E7E14}" presName="desTx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9BCCB92-D9D3-4E91-86A6-F8604B157BF1}" type="pres">
      <dgm:prSet presAssocID="{4CFC7889-C05D-4DD5-AFD9-88494586FDC0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A0B91D89-F911-4185-85D8-54D577AF4710}" type="pres">
      <dgm:prSet presAssocID="{4CFC7889-C05D-4DD5-AFD9-88494586FDC0}" presName="connTx" presStyleLbl="sibTrans2D1" presStyleIdx="0" presStyleCnt="2"/>
      <dgm:spPr/>
      <dgm:t>
        <a:bodyPr/>
        <a:lstStyle/>
        <a:p>
          <a:endParaRPr lang="zh-CN" altLang="en-US"/>
        </a:p>
      </dgm:t>
    </dgm:pt>
    <dgm:pt modelId="{89078790-FEEF-458F-B5A3-2EF64EECF170}" type="pres">
      <dgm:prSet presAssocID="{928ADF0A-CF7B-492F-95BE-64414C6C3313}" presName="composite" presStyleCnt="0"/>
      <dgm:spPr/>
    </dgm:pt>
    <dgm:pt modelId="{35BF9E67-23C1-4EEF-8635-7B1F9E6042DC}" type="pres">
      <dgm:prSet presAssocID="{928ADF0A-CF7B-492F-95BE-64414C6C3313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69FACC-5184-4E49-9D61-60D2174764ED}" type="pres">
      <dgm:prSet presAssocID="{928ADF0A-CF7B-492F-95BE-64414C6C3313}" presName="parSh" presStyleLbl="node1" presStyleIdx="1" presStyleCnt="3"/>
      <dgm:spPr/>
      <dgm:t>
        <a:bodyPr/>
        <a:lstStyle/>
        <a:p>
          <a:endParaRPr lang="zh-CN" altLang="en-US"/>
        </a:p>
      </dgm:t>
    </dgm:pt>
    <dgm:pt modelId="{0BA44F85-C527-47FD-AC77-E0F6E3F4F405}" type="pres">
      <dgm:prSet presAssocID="{928ADF0A-CF7B-492F-95BE-64414C6C3313}" presName="desTx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40B9DDF-8525-4356-A99B-9AAFEA013F0F}" type="pres">
      <dgm:prSet presAssocID="{C833B1ED-C22D-4A6E-9208-69622BD2A531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712EDE0A-52A7-4ABB-95F8-1BEDE4310377}" type="pres">
      <dgm:prSet presAssocID="{C833B1ED-C22D-4A6E-9208-69622BD2A531}" presName="connTx" presStyleLbl="sibTrans2D1" presStyleIdx="1" presStyleCnt="2"/>
      <dgm:spPr/>
      <dgm:t>
        <a:bodyPr/>
        <a:lstStyle/>
        <a:p>
          <a:endParaRPr lang="zh-CN" altLang="en-US"/>
        </a:p>
      </dgm:t>
    </dgm:pt>
    <dgm:pt modelId="{7B68E471-880D-4E44-BA9F-E6836D88F518}" type="pres">
      <dgm:prSet presAssocID="{766FF87C-300B-4C63-B786-55768B4C3AC8}" presName="composite" presStyleCnt="0"/>
      <dgm:spPr/>
    </dgm:pt>
    <dgm:pt modelId="{3D7EEE40-51E7-40F7-A4DA-A0D1FA27ECCF}" type="pres">
      <dgm:prSet presAssocID="{766FF87C-300B-4C63-B786-55768B4C3AC8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EE3B5C1-BD00-4683-8629-D9A136C983F6}" type="pres">
      <dgm:prSet presAssocID="{766FF87C-300B-4C63-B786-55768B4C3AC8}" presName="parSh" presStyleLbl="node1" presStyleIdx="2" presStyleCnt="3"/>
      <dgm:spPr/>
      <dgm:t>
        <a:bodyPr/>
        <a:lstStyle/>
        <a:p>
          <a:endParaRPr lang="zh-CN" altLang="en-US"/>
        </a:p>
      </dgm:t>
    </dgm:pt>
    <dgm:pt modelId="{94DF6EBD-E2C0-4B02-9D8F-3F307F4C6206}" type="pres">
      <dgm:prSet presAssocID="{766FF87C-300B-4C63-B786-55768B4C3AC8}" presName="desTx" presStyleLbl="fgAcc1" presStyleIdx="2" presStyleCnt="3" custScaleX="12694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8E16BC2-2C10-4DF6-B1EA-54139FCCD6BE}" type="presOf" srcId="{935DA84E-6BA7-4230-8F8C-E46F12CC6384}" destId="{0BA44F85-C527-47FD-AC77-E0F6E3F4F405}" srcOrd="0" destOrd="1" presId="urn:microsoft.com/office/officeart/2005/8/layout/process3"/>
    <dgm:cxn modelId="{160ED4CA-78B8-48BE-A195-4D3FBB4B578A}" type="presOf" srcId="{928ADF0A-CF7B-492F-95BE-64414C6C3313}" destId="{1E69FACC-5184-4E49-9D61-60D2174764ED}" srcOrd="1" destOrd="0" presId="urn:microsoft.com/office/officeart/2005/8/layout/process3"/>
    <dgm:cxn modelId="{52EE1ABC-1965-4F57-A7E4-AF6CEA09A730}" type="presOf" srcId="{76CF9903-B265-4C95-865C-A4E1126E7E14}" destId="{8175A5B8-42DE-4C99-B27E-16E60C577E18}" srcOrd="1" destOrd="0" presId="urn:microsoft.com/office/officeart/2005/8/layout/process3"/>
    <dgm:cxn modelId="{7F184014-831C-4A3C-B09D-4395FE0DF305}" type="presOf" srcId="{76CF9903-B265-4C95-865C-A4E1126E7E14}" destId="{C40EAF35-5A2E-42BC-B4F1-FD964B251700}" srcOrd="0" destOrd="0" presId="urn:microsoft.com/office/officeart/2005/8/layout/process3"/>
    <dgm:cxn modelId="{CD4A73CB-6961-493D-B28C-D9FAF61DE76A}" srcId="{766FF87C-300B-4C63-B786-55768B4C3AC8}" destId="{55150306-7BA9-482A-8CA4-7E229CA8A8DF}" srcOrd="0" destOrd="0" parTransId="{5C0B0F33-C1E4-4679-AF33-1982FD0BFE55}" sibTransId="{1892B190-376D-4725-B2E0-66D8AE81136B}"/>
    <dgm:cxn modelId="{60BAA743-7F57-4391-B2B5-AD9D0DEDF1E9}" type="presOf" srcId="{64998400-E955-4309-BDB9-F4F984639ACA}" destId="{94DF6EBD-E2C0-4B02-9D8F-3F307F4C6206}" srcOrd="0" destOrd="1" presId="urn:microsoft.com/office/officeart/2005/8/layout/process3"/>
    <dgm:cxn modelId="{D143F2B3-72C6-494D-8766-9E3EE1FCF576}" type="presOf" srcId="{4CFC7889-C05D-4DD5-AFD9-88494586FDC0}" destId="{F9BCCB92-D9D3-4E91-86A6-F8604B157BF1}" srcOrd="0" destOrd="0" presId="urn:microsoft.com/office/officeart/2005/8/layout/process3"/>
    <dgm:cxn modelId="{79FEDE96-B644-41F6-809D-B5EB3C50A06F}" type="presOf" srcId="{55150306-7BA9-482A-8CA4-7E229CA8A8DF}" destId="{94DF6EBD-E2C0-4B02-9D8F-3F307F4C6206}" srcOrd="0" destOrd="0" presId="urn:microsoft.com/office/officeart/2005/8/layout/process3"/>
    <dgm:cxn modelId="{FD7C4C0F-84E1-4AC2-95CC-A128A328A37C}" type="presOf" srcId="{34FBFB45-DB71-4F9F-9FE1-1683F6446C40}" destId="{0BA44F85-C527-47FD-AC77-E0F6E3F4F405}" srcOrd="0" destOrd="0" presId="urn:microsoft.com/office/officeart/2005/8/layout/process3"/>
    <dgm:cxn modelId="{069F4F0D-2F77-4D1E-9172-FEA48A4B0A0F}" type="presOf" srcId="{4CFC7889-C05D-4DD5-AFD9-88494586FDC0}" destId="{A0B91D89-F911-4185-85D8-54D577AF4710}" srcOrd="1" destOrd="0" presId="urn:microsoft.com/office/officeart/2005/8/layout/process3"/>
    <dgm:cxn modelId="{E19C71D6-73EE-4844-87AC-3351A6295FE4}" srcId="{766FF87C-300B-4C63-B786-55768B4C3AC8}" destId="{64998400-E955-4309-BDB9-F4F984639ACA}" srcOrd="1" destOrd="0" parTransId="{4E690642-93F6-4C03-9484-B9A0EA1DB3CD}" sibTransId="{A60786B3-F3D6-4D9C-93E8-BE144C8EB33C}"/>
    <dgm:cxn modelId="{813C3A17-9C45-4C0D-A85B-706FB4FD628F}" type="presOf" srcId="{766FF87C-300B-4C63-B786-55768B4C3AC8}" destId="{3D7EEE40-51E7-40F7-A4DA-A0D1FA27ECCF}" srcOrd="0" destOrd="0" presId="urn:microsoft.com/office/officeart/2005/8/layout/process3"/>
    <dgm:cxn modelId="{2AF34C33-897F-4F4A-AB5B-2EB243BEFEC8}" srcId="{928ADF0A-CF7B-492F-95BE-64414C6C3313}" destId="{34FBFB45-DB71-4F9F-9FE1-1683F6446C40}" srcOrd="0" destOrd="0" parTransId="{29902B0C-F40C-4B9C-9E03-3170C76FA8AA}" sibTransId="{1465D446-2505-48F9-8BBA-E26702A55CC3}"/>
    <dgm:cxn modelId="{77A8CD43-088D-4E63-92EA-6AC85EE5E01A}" srcId="{76CF9903-B265-4C95-865C-A4E1126E7E14}" destId="{56E6ED3C-AE57-4B58-AC6B-5DBEF8B34B90}" srcOrd="1" destOrd="0" parTransId="{09DDED0B-A16A-428E-B0C9-8EF740707C94}" sibTransId="{95F6ED6C-4E22-43A0-BD02-559676B8A1C6}"/>
    <dgm:cxn modelId="{0C700315-9AFE-4D8E-8056-FA651F465EEF}" type="presOf" srcId="{56E6ED3C-AE57-4B58-AC6B-5DBEF8B34B90}" destId="{BC8499B9-DA70-4183-AA2B-A4936C915365}" srcOrd="0" destOrd="1" presId="urn:microsoft.com/office/officeart/2005/8/layout/process3"/>
    <dgm:cxn modelId="{660FD04E-5BB6-4071-9D51-C6A5AD23B8E3}" srcId="{62412277-FA3A-44EF-9A21-7E0DBC04F5DF}" destId="{766FF87C-300B-4C63-B786-55768B4C3AC8}" srcOrd="2" destOrd="0" parTransId="{46D355BD-C9AF-428D-AC9E-8778263B672D}" sibTransId="{7BD90E13-2423-42DE-A84D-591BF80B1B40}"/>
    <dgm:cxn modelId="{BB092A6B-2ADA-428F-ACEC-68C0D02A1E71}" type="presOf" srcId="{928ADF0A-CF7B-492F-95BE-64414C6C3313}" destId="{35BF9E67-23C1-4EEF-8635-7B1F9E6042DC}" srcOrd="0" destOrd="0" presId="urn:microsoft.com/office/officeart/2005/8/layout/process3"/>
    <dgm:cxn modelId="{A49BE360-A517-454B-B208-56CE2F033073}" type="presOf" srcId="{B77B093B-CF17-4A80-AE5D-1A2F434D3DCF}" destId="{94DF6EBD-E2C0-4B02-9D8F-3F307F4C6206}" srcOrd="0" destOrd="2" presId="urn:microsoft.com/office/officeart/2005/8/layout/process3"/>
    <dgm:cxn modelId="{04EACFDF-27F6-4B90-B282-5B83C24B7A6C}" type="presOf" srcId="{62412277-FA3A-44EF-9A21-7E0DBC04F5DF}" destId="{9066DD94-8B2F-40F6-B845-D7041B212373}" srcOrd="0" destOrd="0" presId="urn:microsoft.com/office/officeart/2005/8/layout/process3"/>
    <dgm:cxn modelId="{79563D2B-A523-4E64-ACC9-62C0C6EE6985}" type="presOf" srcId="{766FF87C-300B-4C63-B786-55768B4C3AC8}" destId="{9EE3B5C1-BD00-4683-8629-D9A136C983F6}" srcOrd="1" destOrd="0" presId="urn:microsoft.com/office/officeart/2005/8/layout/process3"/>
    <dgm:cxn modelId="{2746F8D5-05BE-48AA-A203-A6B099D7924E}" srcId="{766FF87C-300B-4C63-B786-55768B4C3AC8}" destId="{B77B093B-CF17-4A80-AE5D-1A2F434D3DCF}" srcOrd="2" destOrd="0" parTransId="{55B5D7B5-B9B1-41DA-8660-3BBD06A1D2FD}" sibTransId="{0C5212C2-5254-4A58-B5AF-920647FF55A2}"/>
    <dgm:cxn modelId="{A78B6517-ED02-4793-9F51-D1C921C8C60C}" type="presOf" srcId="{C833B1ED-C22D-4A6E-9208-69622BD2A531}" destId="{340B9DDF-8525-4356-A99B-9AAFEA013F0F}" srcOrd="0" destOrd="0" presId="urn:microsoft.com/office/officeart/2005/8/layout/process3"/>
    <dgm:cxn modelId="{6C4CEB9F-0B9B-453B-9842-042E041C799A}" srcId="{928ADF0A-CF7B-492F-95BE-64414C6C3313}" destId="{935DA84E-6BA7-4230-8F8C-E46F12CC6384}" srcOrd="1" destOrd="0" parTransId="{E993EE0C-72DF-4574-8A8E-0D611214C6C5}" sibTransId="{6177AD50-6084-4ABD-90E5-F476BB0ABA79}"/>
    <dgm:cxn modelId="{DF699AA0-7ACE-4109-B76C-7AE87D4C2FE7}" srcId="{62412277-FA3A-44EF-9A21-7E0DBC04F5DF}" destId="{928ADF0A-CF7B-492F-95BE-64414C6C3313}" srcOrd="1" destOrd="0" parTransId="{227A2494-E975-4279-BC28-5E7C543EC5D2}" sibTransId="{C833B1ED-C22D-4A6E-9208-69622BD2A531}"/>
    <dgm:cxn modelId="{3A4EB21E-2BEE-4A5E-AB72-DE00BC0C8C34}" type="presOf" srcId="{1765FEEF-8040-48B3-B44E-4860230AED74}" destId="{BC8499B9-DA70-4183-AA2B-A4936C915365}" srcOrd="0" destOrd="0" presId="urn:microsoft.com/office/officeart/2005/8/layout/process3"/>
    <dgm:cxn modelId="{23EA834B-9C0B-41EB-8A45-85D80186593A}" type="presOf" srcId="{C833B1ED-C22D-4A6E-9208-69622BD2A531}" destId="{712EDE0A-52A7-4ABB-95F8-1BEDE4310377}" srcOrd="1" destOrd="0" presId="urn:microsoft.com/office/officeart/2005/8/layout/process3"/>
    <dgm:cxn modelId="{D3D9BEFB-CE09-421E-BD77-E0306B138045}" srcId="{62412277-FA3A-44EF-9A21-7E0DBC04F5DF}" destId="{76CF9903-B265-4C95-865C-A4E1126E7E14}" srcOrd="0" destOrd="0" parTransId="{4CF4CB7A-6016-4BBA-A528-FEF856DE1B17}" sibTransId="{4CFC7889-C05D-4DD5-AFD9-88494586FDC0}"/>
    <dgm:cxn modelId="{6248100B-2667-43A8-913B-99D1579022AB}" srcId="{76CF9903-B265-4C95-865C-A4E1126E7E14}" destId="{1765FEEF-8040-48B3-B44E-4860230AED74}" srcOrd="0" destOrd="0" parTransId="{ABA0177B-43AB-4255-9685-35AB72153395}" sibTransId="{0652166F-FF42-4B46-A096-601E134C4F50}"/>
    <dgm:cxn modelId="{6739C47F-EAB0-4D33-961E-DE056D759E8D}" type="presParOf" srcId="{9066DD94-8B2F-40F6-B845-D7041B212373}" destId="{73097B26-1BAD-479D-9BA8-D9CC9B545D41}" srcOrd="0" destOrd="0" presId="urn:microsoft.com/office/officeart/2005/8/layout/process3"/>
    <dgm:cxn modelId="{0D1835CA-CD0A-4592-A711-2DB0F9F119AB}" type="presParOf" srcId="{73097B26-1BAD-479D-9BA8-D9CC9B545D41}" destId="{C40EAF35-5A2E-42BC-B4F1-FD964B251700}" srcOrd="0" destOrd="0" presId="urn:microsoft.com/office/officeart/2005/8/layout/process3"/>
    <dgm:cxn modelId="{3B68D5A6-5FA1-4BBE-BD13-B5CE15D3F5D5}" type="presParOf" srcId="{73097B26-1BAD-479D-9BA8-D9CC9B545D41}" destId="{8175A5B8-42DE-4C99-B27E-16E60C577E18}" srcOrd="1" destOrd="0" presId="urn:microsoft.com/office/officeart/2005/8/layout/process3"/>
    <dgm:cxn modelId="{BD3E4267-C2DE-4119-AD73-FB10D9F7A1DB}" type="presParOf" srcId="{73097B26-1BAD-479D-9BA8-D9CC9B545D41}" destId="{BC8499B9-DA70-4183-AA2B-A4936C915365}" srcOrd="2" destOrd="0" presId="urn:microsoft.com/office/officeart/2005/8/layout/process3"/>
    <dgm:cxn modelId="{CB899C57-0669-4260-BF0E-10FEF25988C5}" type="presParOf" srcId="{9066DD94-8B2F-40F6-B845-D7041B212373}" destId="{F9BCCB92-D9D3-4E91-86A6-F8604B157BF1}" srcOrd="1" destOrd="0" presId="urn:microsoft.com/office/officeart/2005/8/layout/process3"/>
    <dgm:cxn modelId="{A06B89B3-9101-4636-88D2-280DC7A43D78}" type="presParOf" srcId="{F9BCCB92-D9D3-4E91-86A6-F8604B157BF1}" destId="{A0B91D89-F911-4185-85D8-54D577AF4710}" srcOrd="0" destOrd="0" presId="urn:microsoft.com/office/officeart/2005/8/layout/process3"/>
    <dgm:cxn modelId="{9BA52FBA-D45B-4616-9648-47370AEF09AA}" type="presParOf" srcId="{9066DD94-8B2F-40F6-B845-D7041B212373}" destId="{89078790-FEEF-458F-B5A3-2EF64EECF170}" srcOrd="2" destOrd="0" presId="urn:microsoft.com/office/officeart/2005/8/layout/process3"/>
    <dgm:cxn modelId="{00D7F61F-BC38-44A2-94D0-5387C4FAC9DD}" type="presParOf" srcId="{89078790-FEEF-458F-B5A3-2EF64EECF170}" destId="{35BF9E67-23C1-4EEF-8635-7B1F9E6042DC}" srcOrd="0" destOrd="0" presId="urn:microsoft.com/office/officeart/2005/8/layout/process3"/>
    <dgm:cxn modelId="{5B1272D2-6161-47C5-8CF9-85F03E3DA42E}" type="presParOf" srcId="{89078790-FEEF-458F-B5A3-2EF64EECF170}" destId="{1E69FACC-5184-4E49-9D61-60D2174764ED}" srcOrd="1" destOrd="0" presId="urn:microsoft.com/office/officeart/2005/8/layout/process3"/>
    <dgm:cxn modelId="{CB7561EB-39A8-470C-9891-73055E4B964C}" type="presParOf" srcId="{89078790-FEEF-458F-B5A3-2EF64EECF170}" destId="{0BA44F85-C527-47FD-AC77-E0F6E3F4F405}" srcOrd="2" destOrd="0" presId="urn:microsoft.com/office/officeart/2005/8/layout/process3"/>
    <dgm:cxn modelId="{F410B5DB-F204-49CB-9C58-D24F0E8D632D}" type="presParOf" srcId="{9066DD94-8B2F-40F6-B845-D7041B212373}" destId="{340B9DDF-8525-4356-A99B-9AAFEA013F0F}" srcOrd="3" destOrd="0" presId="urn:microsoft.com/office/officeart/2005/8/layout/process3"/>
    <dgm:cxn modelId="{FD4D7A60-7945-4D14-8967-5F9202B2A69E}" type="presParOf" srcId="{340B9DDF-8525-4356-A99B-9AAFEA013F0F}" destId="{712EDE0A-52A7-4ABB-95F8-1BEDE4310377}" srcOrd="0" destOrd="0" presId="urn:microsoft.com/office/officeart/2005/8/layout/process3"/>
    <dgm:cxn modelId="{0F1D106E-AC93-4C10-83E2-137CA54349D6}" type="presParOf" srcId="{9066DD94-8B2F-40F6-B845-D7041B212373}" destId="{7B68E471-880D-4E44-BA9F-E6836D88F518}" srcOrd="4" destOrd="0" presId="urn:microsoft.com/office/officeart/2005/8/layout/process3"/>
    <dgm:cxn modelId="{E5761482-7E9E-43F2-A2DC-5F9CCE39D4FC}" type="presParOf" srcId="{7B68E471-880D-4E44-BA9F-E6836D88F518}" destId="{3D7EEE40-51E7-40F7-A4DA-A0D1FA27ECCF}" srcOrd="0" destOrd="0" presId="urn:microsoft.com/office/officeart/2005/8/layout/process3"/>
    <dgm:cxn modelId="{8CD59AFF-9077-41F4-A474-132EE22D1D0D}" type="presParOf" srcId="{7B68E471-880D-4E44-BA9F-E6836D88F518}" destId="{9EE3B5C1-BD00-4683-8629-D9A136C983F6}" srcOrd="1" destOrd="0" presId="urn:microsoft.com/office/officeart/2005/8/layout/process3"/>
    <dgm:cxn modelId="{A671DF18-AA79-4AF1-B19C-8EB87AD8735D}" type="presParOf" srcId="{7B68E471-880D-4E44-BA9F-E6836D88F518}" destId="{94DF6EBD-E2C0-4B02-9D8F-3F307F4C6206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2412277-FA3A-44EF-9A21-7E0DBC04F5DF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7925D49-CD22-437E-8573-047FC76CEFEC}">
      <dgm:prSet phldrT="[文本]"/>
      <dgm:spPr/>
      <dgm:t>
        <a:bodyPr/>
        <a:lstStyle/>
        <a:p>
          <a:r>
            <a:rPr lang="zh-CN" altLang="en-US" dirty="0" smtClean="0"/>
            <a:t>教师评价</a:t>
          </a:r>
          <a:endParaRPr lang="zh-CN" altLang="en-US" dirty="0">
            <a:latin typeface="+mj-ea"/>
            <a:ea typeface="+mj-ea"/>
          </a:endParaRPr>
        </a:p>
      </dgm:t>
    </dgm:pt>
    <dgm:pt modelId="{785F368D-C253-452B-BC7D-A638201F3E68}" type="parTrans" cxnId="{2C357482-7414-4CF0-AEB2-C6DB4C6A889C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7C9DACF9-D222-415D-9441-FD1142C13B2F}" type="sibTrans" cxnId="{2C357482-7414-4CF0-AEB2-C6DB4C6A889C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8A93D361-8D90-4038-AA8D-16693C272363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>
              <a:latin typeface="+mj-ea"/>
              <a:ea typeface="+mj-ea"/>
            </a:rPr>
            <a:t>评价</a:t>
          </a:r>
          <a:endParaRPr lang="zh-CN" altLang="en-US" dirty="0">
            <a:latin typeface="+mj-ea"/>
            <a:ea typeface="+mj-ea"/>
          </a:endParaRPr>
        </a:p>
      </dgm:t>
    </dgm:pt>
    <dgm:pt modelId="{ED4C61A7-D5E4-4A82-91F7-A2EFF4A6EC92}" type="parTrans" cxnId="{6D93FC0E-D336-4E60-B74F-B242B93E9E21}">
      <dgm:prSet/>
      <dgm:spPr/>
      <dgm:t>
        <a:bodyPr/>
        <a:lstStyle/>
        <a:p>
          <a:endParaRPr lang="zh-CN" altLang="en-US"/>
        </a:p>
      </dgm:t>
    </dgm:pt>
    <dgm:pt modelId="{D1373B84-5A93-43E0-8D1D-8D44EAE93948}" type="sibTrans" cxnId="{6D93FC0E-D336-4E60-B74F-B242B93E9E21}">
      <dgm:prSet/>
      <dgm:spPr/>
      <dgm:t>
        <a:bodyPr/>
        <a:lstStyle/>
        <a:p>
          <a:endParaRPr lang="zh-CN" altLang="en-US"/>
        </a:p>
      </dgm:t>
    </dgm:pt>
    <dgm:pt modelId="{FC08B3C7-88C3-41B5-88DB-8F4EA9E4D2C5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 smtClean="0">
              <a:latin typeface="+mj-ea"/>
              <a:ea typeface="+mj-ea"/>
            </a:rPr>
            <a:t>报告汇总</a:t>
          </a:r>
          <a:endParaRPr lang="zh-CN" altLang="en-US" dirty="0">
            <a:latin typeface="+mj-ea"/>
            <a:ea typeface="+mj-ea"/>
          </a:endParaRPr>
        </a:p>
      </dgm:t>
    </dgm:pt>
    <dgm:pt modelId="{D8412E3F-3E2A-496B-B6FD-92694A224FEA}" type="parTrans" cxnId="{208FE181-8008-49C1-9F5F-9EAD1130A4D1}">
      <dgm:prSet/>
      <dgm:spPr/>
      <dgm:t>
        <a:bodyPr/>
        <a:lstStyle/>
        <a:p>
          <a:endParaRPr lang="zh-CN" altLang="en-US"/>
        </a:p>
      </dgm:t>
    </dgm:pt>
    <dgm:pt modelId="{3DC85147-6DC6-4A11-9AEF-A880D34B36AC}" type="sibTrans" cxnId="{208FE181-8008-49C1-9F5F-9EAD1130A4D1}">
      <dgm:prSet/>
      <dgm:spPr/>
      <dgm:t>
        <a:bodyPr/>
        <a:lstStyle/>
        <a:p>
          <a:endParaRPr lang="zh-CN" altLang="en-US"/>
        </a:p>
      </dgm:t>
    </dgm:pt>
    <dgm:pt modelId="{A0E394BF-157D-4489-AB61-A27587D80F4E}">
      <dgm:prSet/>
      <dgm:spPr/>
      <dgm:t>
        <a:bodyPr/>
        <a:lstStyle/>
        <a:p>
          <a:r>
            <a:rPr lang="zh-CN" altLang="en-US" dirty="0" smtClean="0"/>
            <a:t>学生提交的报告会实时汇总在教师</a:t>
          </a:r>
          <a:r>
            <a:rPr lang="en-US" altLang="zh-CN" dirty="0" smtClean="0"/>
            <a:t>【</a:t>
          </a:r>
          <a:r>
            <a:rPr lang="zh-CN" altLang="en-US" dirty="0" smtClean="0"/>
            <a:t>查看报告</a:t>
          </a:r>
          <a:r>
            <a:rPr lang="en-US" altLang="zh-CN" dirty="0" smtClean="0"/>
            <a:t>】</a:t>
          </a:r>
          <a:r>
            <a:rPr lang="zh-CN" altLang="en-US" dirty="0" smtClean="0"/>
            <a:t>界面</a:t>
          </a:r>
          <a:endParaRPr lang="zh-CN" altLang="en-US" dirty="0"/>
        </a:p>
      </dgm:t>
    </dgm:pt>
    <dgm:pt modelId="{161C9BDD-21B8-46C3-997D-FE1EF5030456}" type="parTrans" cxnId="{CB673E15-AE60-4B72-8C4D-48A4D79343DC}">
      <dgm:prSet/>
      <dgm:spPr/>
      <dgm:t>
        <a:bodyPr/>
        <a:lstStyle/>
        <a:p>
          <a:endParaRPr lang="zh-CN" altLang="en-US"/>
        </a:p>
      </dgm:t>
    </dgm:pt>
    <dgm:pt modelId="{3B05415F-27FB-4BD1-815A-1E0E8E067D90}" type="sibTrans" cxnId="{CB673E15-AE60-4B72-8C4D-48A4D79343DC}">
      <dgm:prSet/>
      <dgm:spPr/>
      <dgm:t>
        <a:bodyPr/>
        <a:lstStyle/>
        <a:p>
          <a:endParaRPr lang="zh-CN" altLang="en-US"/>
        </a:p>
      </dgm:t>
    </dgm:pt>
    <dgm:pt modelId="{350C50F0-6A13-49E1-A40C-3B8E121CFE28}">
      <dgm:prSet/>
      <dgm:spPr>
        <a:solidFill>
          <a:srgbClr val="00B0F0"/>
        </a:solidFill>
      </dgm:spPr>
      <dgm:t>
        <a:bodyPr/>
        <a:lstStyle/>
        <a:p>
          <a:r>
            <a:rPr lang="zh-CN" altLang="en-US" dirty="0" smtClean="0">
              <a:latin typeface="+mj-ea"/>
              <a:ea typeface="+mj-ea"/>
            </a:rPr>
            <a:t>成绩统计</a:t>
          </a:r>
          <a:endParaRPr lang="zh-CN" altLang="en-US" dirty="0">
            <a:latin typeface="+mj-ea"/>
            <a:ea typeface="+mj-ea"/>
          </a:endParaRPr>
        </a:p>
      </dgm:t>
    </dgm:pt>
    <dgm:pt modelId="{2963DE25-C375-4E6C-90C0-1CBECC476CD4}" type="parTrans" cxnId="{FC77437A-2228-4AF5-A979-8F887A837D73}">
      <dgm:prSet/>
      <dgm:spPr/>
      <dgm:t>
        <a:bodyPr/>
        <a:lstStyle/>
        <a:p>
          <a:endParaRPr lang="zh-CN" altLang="en-US"/>
        </a:p>
      </dgm:t>
    </dgm:pt>
    <dgm:pt modelId="{3A1DB1A0-C48C-4E4D-8FB1-E2CCC0295B63}" type="sibTrans" cxnId="{FC77437A-2228-4AF5-A979-8F887A837D73}">
      <dgm:prSet/>
      <dgm:spPr/>
      <dgm:t>
        <a:bodyPr/>
        <a:lstStyle/>
        <a:p>
          <a:endParaRPr lang="zh-CN" altLang="en-US"/>
        </a:p>
      </dgm:t>
    </dgm:pt>
    <dgm:pt modelId="{9D5899E2-0D1F-48B5-BADE-0FC423410274}">
      <dgm:prSet/>
      <dgm:spPr/>
      <dgm:t>
        <a:bodyPr/>
        <a:lstStyle/>
        <a:p>
          <a:r>
            <a:rPr lang="zh-CN" altLang="en-US" dirty="0" smtClean="0"/>
            <a:t>教师可以在历史报告中查看学生答题记录</a:t>
          </a:r>
          <a:endParaRPr lang="zh-CN" altLang="en-US" dirty="0"/>
        </a:p>
      </dgm:t>
    </dgm:pt>
    <dgm:pt modelId="{674DE7C6-8997-40F0-ABF5-F559B85DE9D6}" type="parTrans" cxnId="{3F679C36-3DC5-4F81-A0E8-4647CC4AB686}">
      <dgm:prSet/>
      <dgm:spPr/>
      <dgm:t>
        <a:bodyPr/>
        <a:lstStyle/>
        <a:p>
          <a:endParaRPr lang="zh-CN" altLang="en-US"/>
        </a:p>
      </dgm:t>
    </dgm:pt>
    <dgm:pt modelId="{40CC38E9-F648-4BD3-B754-E041493775E5}" type="sibTrans" cxnId="{3F679C36-3DC5-4F81-A0E8-4647CC4AB686}">
      <dgm:prSet/>
      <dgm:spPr/>
      <dgm:t>
        <a:bodyPr/>
        <a:lstStyle/>
        <a:p>
          <a:endParaRPr lang="zh-CN" altLang="en-US"/>
        </a:p>
      </dgm:t>
    </dgm:pt>
    <dgm:pt modelId="{48E27065-820D-4ED6-A9B2-EA97804D657C}">
      <dgm:prSet/>
      <dgm:spPr/>
      <dgm:t>
        <a:bodyPr/>
        <a:lstStyle/>
        <a:p>
          <a:r>
            <a:rPr lang="zh-CN" altLang="en-US" dirty="0" smtClean="0">
              <a:latin typeface="+mj-ea"/>
              <a:ea typeface="+mj-ea"/>
            </a:rPr>
            <a:t>学生可在</a:t>
          </a:r>
          <a:r>
            <a:rPr lang="en-US" altLang="zh-CN" dirty="0" smtClean="0">
              <a:latin typeface="+mj-ea"/>
              <a:ea typeface="+mj-ea"/>
            </a:rPr>
            <a:t>【</a:t>
          </a:r>
          <a:r>
            <a:rPr lang="zh-CN" altLang="en-US" dirty="0" smtClean="0">
              <a:latin typeface="+mj-ea"/>
              <a:ea typeface="+mj-ea"/>
            </a:rPr>
            <a:t>查看记录</a:t>
          </a:r>
          <a:r>
            <a:rPr lang="en-US" altLang="zh-CN" dirty="0" smtClean="0">
              <a:latin typeface="+mj-ea"/>
              <a:ea typeface="+mj-ea"/>
            </a:rPr>
            <a:t>】</a:t>
          </a:r>
          <a:r>
            <a:rPr lang="zh-CN" altLang="en-US" dirty="0" smtClean="0">
              <a:latin typeface="+mj-ea"/>
              <a:ea typeface="+mj-ea"/>
            </a:rPr>
            <a:t>中查询个人答题记录</a:t>
          </a:r>
          <a:endParaRPr lang="zh-CN" altLang="en-US" dirty="0">
            <a:latin typeface="+mj-ea"/>
            <a:ea typeface="+mj-ea"/>
          </a:endParaRPr>
        </a:p>
      </dgm:t>
    </dgm:pt>
    <dgm:pt modelId="{E72A68EC-EBF2-4B6A-9373-DC7994EDCD0C}" type="parTrans" cxnId="{EF31FD4D-798F-43E3-AC4A-B16762E40A51}">
      <dgm:prSet/>
      <dgm:spPr/>
      <dgm:t>
        <a:bodyPr/>
        <a:lstStyle/>
        <a:p>
          <a:endParaRPr lang="zh-CN" altLang="en-US"/>
        </a:p>
      </dgm:t>
    </dgm:pt>
    <dgm:pt modelId="{D7A0EF2E-AF2F-48E0-A101-BFE2109A01B2}" type="sibTrans" cxnId="{EF31FD4D-798F-43E3-AC4A-B16762E40A51}">
      <dgm:prSet/>
      <dgm:spPr/>
      <dgm:t>
        <a:bodyPr/>
        <a:lstStyle/>
        <a:p>
          <a:endParaRPr lang="zh-CN" altLang="en-US"/>
        </a:p>
      </dgm:t>
    </dgm:pt>
    <dgm:pt modelId="{B88A0F7E-8A3A-4127-9B45-ED0B56CB2CAF}">
      <dgm:prSet/>
      <dgm:spPr/>
      <dgm:t>
        <a:bodyPr/>
        <a:lstStyle/>
        <a:p>
          <a:r>
            <a:rPr lang="zh-CN" altLang="en-US" dirty="0" smtClean="0">
              <a:latin typeface="+mj-ea"/>
              <a:ea typeface="+mj-ea"/>
            </a:rPr>
            <a:t>学生互评</a:t>
          </a:r>
          <a:endParaRPr lang="zh-CN" altLang="en-US" dirty="0">
            <a:latin typeface="+mj-ea"/>
            <a:ea typeface="+mj-ea"/>
          </a:endParaRPr>
        </a:p>
      </dgm:t>
    </dgm:pt>
    <dgm:pt modelId="{0E887588-3A71-4B9C-8498-521B93FE468D}" type="sibTrans" cxnId="{9977ED16-D192-459A-A386-D6C3E7EBD269}">
      <dgm:prSet/>
      <dgm:spPr/>
      <dgm:t>
        <a:bodyPr/>
        <a:lstStyle/>
        <a:p>
          <a:endParaRPr lang="zh-CN" altLang="en-US"/>
        </a:p>
      </dgm:t>
    </dgm:pt>
    <dgm:pt modelId="{70C904A7-3EA6-46E5-94EC-E076876AEBDB}" type="parTrans" cxnId="{9977ED16-D192-459A-A386-D6C3E7EBD269}">
      <dgm:prSet/>
      <dgm:spPr/>
      <dgm:t>
        <a:bodyPr/>
        <a:lstStyle/>
        <a:p>
          <a:endParaRPr lang="zh-CN" altLang="en-US"/>
        </a:p>
      </dgm:t>
    </dgm:pt>
    <dgm:pt modelId="{9066DD94-8B2F-40F6-B845-D7041B212373}" type="pres">
      <dgm:prSet presAssocID="{62412277-FA3A-44EF-9A21-7E0DBC04F5DF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9D0D414-9628-4011-A33A-BF13F7305100}" type="pres">
      <dgm:prSet presAssocID="{FC08B3C7-88C3-41B5-88DB-8F4EA9E4D2C5}" presName="composite" presStyleCnt="0"/>
      <dgm:spPr/>
    </dgm:pt>
    <dgm:pt modelId="{6CF2C8CB-EDE2-4E12-A734-0DC219A5CAB0}" type="pres">
      <dgm:prSet presAssocID="{FC08B3C7-88C3-41B5-88DB-8F4EA9E4D2C5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2626F57-B143-46DA-B5B8-66CFC17BB546}" type="pres">
      <dgm:prSet presAssocID="{FC08B3C7-88C3-41B5-88DB-8F4EA9E4D2C5}" presName="parSh" presStyleLbl="node1" presStyleIdx="0" presStyleCnt="3"/>
      <dgm:spPr/>
      <dgm:t>
        <a:bodyPr/>
        <a:lstStyle/>
        <a:p>
          <a:endParaRPr lang="zh-CN" altLang="en-US"/>
        </a:p>
      </dgm:t>
    </dgm:pt>
    <dgm:pt modelId="{6B0908C3-80B0-46B6-9020-C385489162C1}" type="pres">
      <dgm:prSet presAssocID="{FC08B3C7-88C3-41B5-88DB-8F4EA9E4D2C5}" presName="desTx" presStyleLbl="fgAcc1" presStyleIdx="0" presStyleCnt="3" custScaleX="13460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055A824-89A0-40DA-A4E5-3107DDB6C677}" type="pres">
      <dgm:prSet presAssocID="{3DC85147-6DC6-4A11-9AEF-A880D34B36AC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9C428BFA-5956-438D-A285-0F8E2B546AC9}" type="pres">
      <dgm:prSet presAssocID="{3DC85147-6DC6-4A11-9AEF-A880D34B36AC}" presName="connTx" presStyleLbl="sibTrans2D1" presStyleIdx="0" presStyleCnt="2"/>
      <dgm:spPr/>
      <dgm:t>
        <a:bodyPr/>
        <a:lstStyle/>
        <a:p>
          <a:endParaRPr lang="zh-CN" altLang="en-US"/>
        </a:p>
      </dgm:t>
    </dgm:pt>
    <dgm:pt modelId="{4F17D81E-CA35-4FC6-8F66-627A81A09AFE}" type="pres">
      <dgm:prSet presAssocID="{8A93D361-8D90-4038-AA8D-16693C272363}" presName="composite" presStyleCnt="0"/>
      <dgm:spPr/>
    </dgm:pt>
    <dgm:pt modelId="{F794EEFF-CA16-4CB1-A662-9CF3C6AAEDE5}" type="pres">
      <dgm:prSet presAssocID="{8A93D361-8D90-4038-AA8D-16693C272363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65C3CD9-03D3-47A5-9EF1-40625C766EDE}" type="pres">
      <dgm:prSet presAssocID="{8A93D361-8D90-4038-AA8D-16693C272363}" presName="parSh" presStyleLbl="node1" presStyleIdx="1" presStyleCnt="3"/>
      <dgm:spPr/>
      <dgm:t>
        <a:bodyPr/>
        <a:lstStyle/>
        <a:p>
          <a:endParaRPr lang="zh-CN" altLang="en-US"/>
        </a:p>
      </dgm:t>
    </dgm:pt>
    <dgm:pt modelId="{4AA7A78D-F1A4-4594-9533-CA08277796A8}" type="pres">
      <dgm:prSet presAssocID="{8A93D361-8D90-4038-AA8D-16693C272363}" presName="desTx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1906084-C143-46AB-967B-E3254D188ADE}" type="pres">
      <dgm:prSet presAssocID="{D1373B84-5A93-43E0-8D1D-8D44EAE93948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6F3F7D4D-D701-4FD2-8D16-4C6FEA7E0747}" type="pres">
      <dgm:prSet presAssocID="{D1373B84-5A93-43E0-8D1D-8D44EAE93948}" presName="connTx" presStyleLbl="sibTrans2D1" presStyleIdx="1" presStyleCnt="2"/>
      <dgm:spPr/>
      <dgm:t>
        <a:bodyPr/>
        <a:lstStyle/>
        <a:p>
          <a:endParaRPr lang="zh-CN" altLang="en-US"/>
        </a:p>
      </dgm:t>
    </dgm:pt>
    <dgm:pt modelId="{4893FC63-F0A2-42F2-ADFA-F36A90FA8B0B}" type="pres">
      <dgm:prSet presAssocID="{350C50F0-6A13-49E1-A40C-3B8E121CFE28}" presName="composite" presStyleCnt="0"/>
      <dgm:spPr/>
    </dgm:pt>
    <dgm:pt modelId="{74EA9CBA-C796-41A5-9068-6E774FF16967}" type="pres">
      <dgm:prSet presAssocID="{350C50F0-6A13-49E1-A40C-3B8E121CFE28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403B1B2-1C57-401C-93D0-73B0A5E4E140}" type="pres">
      <dgm:prSet presAssocID="{350C50F0-6A13-49E1-A40C-3B8E121CFE28}" presName="parSh" presStyleLbl="node1" presStyleIdx="2" presStyleCnt="3"/>
      <dgm:spPr/>
      <dgm:t>
        <a:bodyPr/>
        <a:lstStyle/>
        <a:p>
          <a:endParaRPr lang="zh-CN" altLang="en-US"/>
        </a:p>
      </dgm:t>
    </dgm:pt>
    <dgm:pt modelId="{0D1B69F1-1565-4B3E-815A-E90C214D71CD}" type="pres">
      <dgm:prSet presAssocID="{350C50F0-6A13-49E1-A40C-3B8E121CFE28}" presName="desTx" presStyleLbl="fgAcc1" presStyleIdx="2" presStyleCnt="3" custScaleX="12214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D93FC0E-D336-4E60-B74F-B242B93E9E21}" srcId="{62412277-FA3A-44EF-9A21-7E0DBC04F5DF}" destId="{8A93D361-8D90-4038-AA8D-16693C272363}" srcOrd="1" destOrd="0" parTransId="{ED4C61A7-D5E4-4A82-91F7-A2EFF4A6EC92}" sibTransId="{D1373B84-5A93-43E0-8D1D-8D44EAE93948}"/>
    <dgm:cxn modelId="{9977ED16-D192-459A-A386-D6C3E7EBD269}" srcId="{8A93D361-8D90-4038-AA8D-16693C272363}" destId="{B88A0F7E-8A3A-4127-9B45-ED0B56CB2CAF}" srcOrd="1" destOrd="0" parTransId="{70C904A7-3EA6-46E5-94EC-E076876AEBDB}" sibTransId="{0E887588-3A71-4B9C-8498-521B93FE468D}"/>
    <dgm:cxn modelId="{EF31FD4D-798F-43E3-AC4A-B16762E40A51}" srcId="{350C50F0-6A13-49E1-A40C-3B8E121CFE28}" destId="{48E27065-820D-4ED6-A9B2-EA97804D657C}" srcOrd="1" destOrd="0" parTransId="{E72A68EC-EBF2-4B6A-9373-DC7994EDCD0C}" sibTransId="{D7A0EF2E-AF2F-48E0-A101-BFE2109A01B2}"/>
    <dgm:cxn modelId="{9576FC75-9605-4F90-A91D-CAE3B9C65ED3}" type="presOf" srcId="{3DC85147-6DC6-4A11-9AEF-A880D34B36AC}" destId="{9C428BFA-5956-438D-A285-0F8E2B546AC9}" srcOrd="1" destOrd="0" presId="urn:microsoft.com/office/officeart/2005/8/layout/process3"/>
    <dgm:cxn modelId="{AC8DA3F6-78E4-417A-ABB9-A05AF1AFC84F}" type="presOf" srcId="{9D5899E2-0D1F-48B5-BADE-0FC423410274}" destId="{0D1B69F1-1565-4B3E-815A-E90C214D71CD}" srcOrd="0" destOrd="0" presId="urn:microsoft.com/office/officeart/2005/8/layout/process3"/>
    <dgm:cxn modelId="{F92220D4-05B7-4E34-A6D6-45BE22372B86}" type="presOf" srcId="{3DC85147-6DC6-4A11-9AEF-A880D34B36AC}" destId="{7055A824-89A0-40DA-A4E5-3107DDB6C677}" srcOrd="0" destOrd="0" presId="urn:microsoft.com/office/officeart/2005/8/layout/process3"/>
    <dgm:cxn modelId="{0737CB55-9368-4D38-977B-41686D6860DF}" type="presOf" srcId="{8A93D361-8D90-4038-AA8D-16693C272363}" destId="{F794EEFF-CA16-4CB1-A662-9CF3C6AAEDE5}" srcOrd="0" destOrd="0" presId="urn:microsoft.com/office/officeart/2005/8/layout/process3"/>
    <dgm:cxn modelId="{C59E627C-C0C6-4B9C-A4CD-E56E5DC3F4A0}" type="presOf" srcId="{62412277-FA3A-44EF-9A21-7E0DBC04F5DF}" destId="{9066DD94-8B2F-40F6-B845-D7041B212373}" srcOrd="0" destOrd="0" presId="urn:microsoft.com/office/officeart/2005/8/layout/process3"/>
    <dgm:cxn modelId="{2C357482-7414-4CF0-AEB2-C6DB4C6A889C}" srcId="{8A93D361-8D90-4038-AA8D-16693C272363}" destId="{07925D49-CD22-437E-8573-047FC76CEFEC}" srcOrd="0" destOrd="0" parTransId="{785F368D-C253-452B-BC7D-A638201F3E68}" sibTransId="{7C9DACF9-D222-415D-9441-FD1142C13B2F}"/>
    <dgm:cxn modelId="{696FE388-852C-49E7-86F9-BB68A4F6F54C}" type="presOf" srcId="{350C50F0-6A13-49E1-A40C-3B8E121CFE28}" destId="{74EA9CBA-C796-41A5-9068-6E774FF16967}" srcOrd="0" destOrd="0" presId="urn:microsoft.com/office/officeart/2005/8/layout/process3"/>
    <dgm:cxn modelId="{CB673E15-AE60-4B72-8C4D-48A4D79343DC}" srcId="{FC08B3C7-88C3-41B5-88DB-8F4EA9E4D2C5}" destId="{A0E394BF-157D-4489-AB61-A27587D80F4E}" srcOrd="0" destOrd="0" parTransId="{161C9BDD-21B8-46C3-997D-FE1EF5030456}" sibTransId="{3B05415F-27FB-4BD1-815A-1E0E8E067D90}"/>
    <dgm:cxn modelId="{7F9AA139-21DC-40D2-B9DC-2B085BED40B8}" type="presOf" srcId="{D1373B84-5A93-43E0-8D1D-8D44EAE93948}" destId="{91906084-C143-46AB-967B-E3254D188ADE}" srcOrd="0" destOrd="0" presId="urn:microsoft.com/office/officeart/2005/8/layout/process3"/>
    <dgm:cxn modelId="{D49C1B24-3FB7-4305-BB16-EB374C0E799F}" type="presOf" srcId="{48E27065-820D-4ED6-A9B2-EA97804D657C}" destId="{0D1B69F1-1565-4B3E-815A-E90C214D71CD}" srcOrd="0" destOrd="1" presId="urn:microsoft.com/office/officeart/2005/8/layout/process3"/>
    <dgm:cxn modelId="{B9F699E7-9A0B-46B7-8379-9EC8F0E56DF4}" type="presOf" srcId="{350C50F0-6A13-49E1-A40C-3B8E121CFE28}" destId="{8403B1B2-1C57-401C-93D0-73B0A5E4E140}" srcOrd="1" destOrd="0" presId="urn:microsoft.com/office/officeart/2005/8/layout/process3"/>
    <dgm:cxn modelId="{E445CE64-D759-4195-8214-2520EE9840A7}" type="presOf" srcId="{8A93D361-8D90-4038-AA8D-16693C272363}" destId="{165C3CD9-03D3-47A5-9EF1-40625C766EDE}" srcOrd="1" destOrd="0" presId="urn:microsoft.com/office/officeart/2005/8/layout/process3"/>
    <dgm:cxn modelId="{B8219ADB-EA96-4ED1-8763-84DE34FF2D7D}" type="presOf" srcId="{A0E394BF-157D-4489-AB61-A27587D80F4E}" destId="{6B0908C3-80B0-46B6-9020-C385489162C1}" srcOrd="0" destOrd="0" presId="urn:microsoft.com/office/officeart/2005/8/layout/process3"/>
    <dgm:cxn modelId="{473087CF-440D-449A-8B8D-32F48DF3683C}" type="presOf" srcId="{B88A0F7E-8A3A-4127-9B45-ED0B56CB2CAF}" destId="{4AA7A78D-F1A4-4594-9533-CA08277796A8}" srcOrd="0" destOrd="1" presId="urn:microsoft.com/office/officeart/2005/8/layout/process3"/>
    <dgm:cxn modelId="{738831FB-D6E8-401F-B520-47C58463A43A}" type="presOf" srcId="{07925D49-CD22-437E-8573-047FC76CEFEC}" destId="{4AA7A78D-F1A4-4594-9533-CA08277796A8}" srcOrd="0" destOrd="0" presId="urn:microsoft.com/office/officeart/2005/8/layout/process3"/>
    <dgm:cxn modelId="{F71B3EB3-FA72-44BE-A07F-30E35E40899A}" type="presOf" srcId="{D1373B84-5A93-43E0-8D1D-8D44EAE93948}" destId="{6F3F7D4D-D701-4FD2-8D16-4C6FEA7E0747}" srcOrd="1" destOrd="0" presId="urn:microsoft.com/office/officeart/2005/8/layout/process3"/>
    <dgm:cxn modelId="{3F679C36-3DC5-4F81-A0E8-4647CC4AB686}" srcId="{350C50F0-6A13-49E1-A40C-3B8E121CFE28}" destId="{9D5899E2-0D1F-48B5-BADE-0FC423410274}" srcOrd="0" destOrd="0" parTransId="{674DE7C6-8997-40F0-ABF5-F559B85DE9D6}" sibTransId="{40CC38E9-F648-4BD3-B754-E041493775E5}"/>
    <dgm:cxn modelId="{208FE181-8008-49C1-9F5F-9EAD1130A4D1}" srcId="{62412277-FA3A-44EF-9A21-7E0DBC04F5DF}" destId="{FC08B3C7-88C3-41B5-88DB-8F4EA9E4D2C5}" srcOrd="0" destOrd="0" parTransId="{D8412E3F-3E2A-496B-B6FD-92694A224FEA}" sibTransId="{3DC85147-6DC6-4A11-9AEF-A880D34B36AC}"/>
    <dgm:cxn modelId="{FC77437A-2228-4AF5-A979-8F887A837D73}" srcId="{62412277-FA3A-44EF-9A21-7E0DBC04F5DF}" destId="{350C50F0-6A13-49E1-A40C-3B8E121CFE28}" srcOrd="2" destOrd="0" parTransId="{2963DE25-C375-4E6C-90C0-1CBECC476CD4}" sibTransId="{3A1DB1A0-C48C-4E4D-8FB1-E2CCC0295B63}"/>
    <dgm:cxn modelId="{5D03710B-1C8E-4ADC-A801-CBD1B4B2F2A7}" type="presOf" srcId="{FC08B3C7-88C3-41B5-88DB-8F4EA9E4D2C5}" destId="{E2626F57-B143-46DA-B5B8-66CFC17BB546}" srcOrd="1" destOrd="0" presId="urn:microsoft.com/office/officeart/2005/8/layout/process3"/>
    <dgm:cxn modelId="{84599B6A-1C6A-4F6D-97F9-94003D1E734D}" type="presOf" srcId="{FC08B3C7-88C3-41B5-88DB-8F4EA9E4D2C5}" destId="{6CF2C8CB-EDE2-4E12-A734-0DC219A5CAB0}" srcOrd="0" destOrd="0" presId="urn:microsoft.com/office/officeart/2005/8/layout/process3"/>
    <dgm:cxn modelId="{F06D9314-235C-4CC0-83DF-7921E050C0EE}" type="presParOf" srcId="{9066DD94-8B2F-40F6-B845-D7041B212373}" destId="{A9D0D414-9628-4011-A33A-BF13F7305100}" srcOrd="0" destOrd="0" presId="urn:microsoft.com/office/officeart/2005/8/layout/process3"/>
    <dgm:cxn modelId="{C41FF619-6840-4C17-A9C9-632FDB57D713}" type="presParOf" srcId="{A9D0D414-9628-4011-A33A-BF13F7305100}" destId="{6CF2C8CB-EDE2-4E12-A734-0DC219A5CAB0}" srcOrd="0" destOrd="0" presId="urn:microsoft.com/office/officeart/2005/8/layout/process3"/>
    <dgm:cxn modelId="{CA706630-B04F-49F4-93DB-CEC03F1361E6}" type="presParOf" srcId="{A9D0D414-9628-4011-A33A-BF13F7305100}" destId="{E2626F57-B143-46DA-B5B8-66CFC17BB546}" srcOrd="1" destOrd="0" presId="urn:microsoft.com/office/officeart/2005/8/layout/process3"/>
    <dgm:cxn modelId="{B3214EFE-D25D-4A7C-B90C-932775E08654}" type="presParOf" srcId="{A9D0D414-9628-4011-A33A-BF13F7305100}" destId="{6B0908C3-80B0-46B6-9020-C385489162C1}" srcOrd="2" destOrd="0" presId="urn:microsoft.com/office/officeart/2005/8/layout/process3"/>
    <dgm:cxn modelId="{826396E7-FDD5-4071-B2F6-06BB6FFD790F}" type="presParOf" srcId="{9066DD94-8B2F-40F6-B845-D7041B212373}" destId="{7055A824-89A0-40DA-A4E5-3107DDB6C677}" srcOrd="1" destOrd="0" presId="urn:microsoft.com/office/officeart/2005/8/layout/process3"/>
    <dgm:cxn modelId="{8140E5BF-C113-4101-B2B9-AC0CF512E56C}" type="presParOf" srcId="{7055A824-89A0-40DA-A4E5-3107DDB6C677}" destId="{9C428BFA-5956-438D-A285-0F8E2B546AC9}" srcOrd="0" destOrd="0" presId="urn:microsoft.com/office/officeart/2005/8/layout/process3"/>
    <dgm:cxn modelId="{1FB86579-442B-4B9D-B908-440479D13091}" type="presParOf" srcId="{9066DD94-8B2F-40F6-B845-D7041B212373}" destId="{4F17D81E-CA35-4FC6-8F66-627A81A09AFE}" srcOrd="2" destOrd="0" presId="urn:microsoft.com/office/officeart/2005/8/layout/process3"/>
    <dgm:cxn modelId="{F50A3A47-108A-4B17-94CB-5774431561CC}" type="presParOf" srcId="{4F17D81E-CA35-4FC6-8F66-627A81A09AFE}" destId="{F794EEFF-CA16-4CB1-A662-9CF3C6AAEDE5}" srcOrd="0" destOrd="0" presId="urn:microsoft.com/office/officeart/2005/8/layout/process3"/>
    <dgm:cxn modelId="{C4CC593B-56B4-4A64-9F3C-846FCDED87D3}" type="presParOf" srcId="{4F17D81E-CA35-4FC6-8F66-627A81A09AFE}" destId="{165C3CD9-03D3-47A5-9EF1-40625C766EDE}" srcOrd="1" destOrd="0" presId="urn:microsoft.com/office/officeart/2005/8/layout/process3"/>
    <dgm:cxn modelId="{4461322C-903F-4505-A266-AD2C1DBD3569}" type="presParOf" srcId="{4F17D81E-CA35-4FC6-8F66-627A81A09AFE}" destId="{4AA7A78D-F1A4-4594-9533-CA08277796A8}" srcOrd="2" destOrd="0" presId="urn:microsoft.com/office/officeart/2005/8/layout/process3"/>
    <dgm:cxn modelId="{8CD44EBB-0A13-4B26-9937-3E194B11DD1B}" type="presParOf" srcId="{9066DD94-8B2F-40F6-B845-D7041B212373}" destId="{91906084-C143-46AB-967B-E3254D188ADE}" srcOrd="3" destOrd="0" presId="urn:microsoft.com/office/officeart/2005/8/layout/process3"/>
    <dgm:cxn modelId="{2442B29F-D75E-43BD-B981-3ED1636B803E}" type="presParOf" srcId="{91906084-C143-46AB-967B-E3254D188ADE}" destId="{6F3F7D4D-D701-4FD2-8D16-4C6FEA7E0747}" srcOrd="0" destOrd="0" presId="urn:microsoft.com/office/officeart/2005/8/layout/process3"/>
    <dgm:cxn modelId="{CA94CA2B-D961-4995-8ED0-D3F4E1A2717D}" type="presParOf" srcId="{9066DD94-8B2F-40F6-B845-D7041B212373}" destId="{4893FC63-F0A2-42F2-ADFA-F36A90FA8B0B}" srcOrd="4" destOrd="0" presId="urn:microsoft.com/office/officeart/2005/8/layout/process3"/>
    <dgm:cxn modelId="{C856F294-F00B-4D31-B590-F7954E29AD53}" type="presParOf" srcId="{4893FC63-F0A2-42F2-ADFA-F36A90FA8B0B}" destId="{74EA9CBA-C796-41A5-9068-6E774FF16967}" srcOrd="0" destOrd="0" presId="urn:microsoft.com/office/officeart/2005/8/layout/process3"/>
    <dgm:cxn modelId="{A8947D60-9086-41A8-9D16-A745EB29C246}" type="presParOf" srcId="{4893FC63-F0A2-42F2-ADFA-F36A90FA8B0B}" destId="{8403B1B2-1C57-401C-93D0-73B0A5E4E140}" srcOrd="1" destOrd="0" presId="urn:microsoft.com/office/officeart/2005/8/layout/process3"/>
    <dgm:cxn modelId="{CB64AAEE-69FD-4670-A9BC-EBC14D545706}" type="presParOf" srcId="{4893FC63-F0A2-42F2-ADFA-F36A90FA8B0B}" destId="{0D1B69F1-1565-4B3E-815A-E90C214D71CD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EF434FB-F316-4650-9EE9-02081F56F0DE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10BA8F-5D03-41AC-B6DD-6E74ABF57326}">
      <dgm:prSet phldrT="[文本]"/>
      <dgm:spPr/>
      <dgm:t>
        <a:bodyPr/>
        <a:lstStyle/>
        <a:p>
          <a:r>
            <a:rPr lang="zh-CN" altLang="en-US" dirty="0" smtClean="0">
              <a:latin typeface="+mj-ea"/>
              <a:ea typeface="+mj-ea"/>
            </a:rPr>
            <a:t>师生互动</a:t>
          </a:r>
          <a:endParaRPr lang="zh-CN" altLang="en-US" dirty="0">
            <a:latin typeface="+mj-ea"/>
            <a:ea typeface="+mj-ea"/>
          </a:endParaRPr>
        </a:p>
      </dgm:t>
    </dgm:pt>
    <dgm:pt modelId="{FB49C4A0-F516-441F-8D7B-7F160204728C}" type="parTrans" cxnId="{56EC1F4D-E823-4939-ABC0-9235401A05CF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5AA7D8C1-D51F-4F1E-B7C3-D7791CD17E6F}" type="sibTrans" cxnId="{56EC1F4D-E823-4939-ABC0-9235401A05CF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C7FAB8FA-7AE2-4C30-B0F6-12706516A6E9}">
      <dgm:prSet phldrT="[文本]" custT="1"/>
      <dgm:spPr>
        <a:solidFill>
          <a:srgbClr val="00B0F0"/>
        </a:solidFill>
      </dgm:spPr>
      <dgm:t>
        <a:bodyPr/>
        <a:lstStyle/>
        <a:p>
          <a:r>
            <a:rPr lang="zh-CN" altLang="en-US" sz="2100" dirty="0" smtClean="0">
              <a:latin typeface="+mj-ea"/>
              <a:ea typeface="+mj-ea"/>
            </a:rPr>
            <a:t>随堂提问</a:t>
          </a:r>
          <a:endParaRPr lang="en-US" altLang="zh-CN" sz="2100" dirty="0" smtClean="0">
            <a:latin typeface="+mj-ea"/>
            <a:ea typeface="+mj-ea"/>
          </a:endParaRPr>
        </a:p>
        <a:p>
          <a:r>
            <a:rPr lang="zh-CN" altLang="en-US" sz="1600" dirty="0" smtClean="0">
              <a:latin typeface="+mj-ea"/>
              <a:ea typeface="+mj-ea"/>
            </a:rPr>
            <a:t>（</a:t>
          </a:r>
          <a:r>
            <a:rPr lang="zh-CN" altLang="en-US" sz="1600" dirty="0" smtClean="0">
              <a:solidFill>
                <a:schemeClr val="bg1"/>
              </a:solidFill>
              <a:latin typeface="+mj-ea"/>
              <a:ea typeface="+mj-ea"/>
            </a:rPr>
            <a:t>随机抽选，学生抢答</a:t>
          </a:r>
          <a:r>
            <a:rPr lang="zh-CN" altLang="en-US" sz="1600" dirty="0" smtClean="0">
              <a:latin typeface="+mj-ea"/>
              <a:ea typeface="+mj-ea"/>
            </a:rPr>
            <a:t>）</a:t>
          </a:r>
          <a:endParaRPr lang="zh-CN" altLang="en-US" sz="1600" dirty="0">
            <a:latin typeface="+mj-ea"/>
            <a:ea typeface="+mj-ea"/>
          </a:endParaRPr>
        </a:p>
      </dgm:t>
    </dgm:pt>
    <dgm:pt modelId="{A07CA7C8-7453-49AA-9097-7D122DCA27E4}" type="parTrans" cxnId="{B2D8EBDD-41E8-4B5C-9F1F-41B1C747E267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04A38D07-D8F3-4B75-B7DD-C20C67F7FF55}" type="sibTrans" cxnId="{B2D8EBDD-41E8-4B5C-9F1F-41B1C747E267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6827460A-BAC8-4C00-805D-49E18032C058}">
      <dgm:prSet phldrT="[文本]" custT="1"/>
      <dgm:spPr>
        <a:solidFill>
          <a:srgbClr val="00B0F0"/>
        </a:solidFill>
      </dgm:spPr>
      <dgm:t>
        <a:bodyPr/>
        <a:lstStyle/>
        <a:p>
          <a:r>
            <a:rPr lang="zh-CN" altLang="en-US" sz="2100" dirty="0" smtClean="0">
              <a:latin typeface="+mj-ea"/>
              <a:ea typeface="+mj-ea"/>
            </a:rPr>
            <a:t>提出疑问</a:t>
          </a:r>
          <a:endParaRPr lang="en-US" altLang="zh-CN" sz="2100" dirty="0" smtClean="0">
            <a:latin typeface="+mj-ea"/>
            <a:ea typeface="+mj-ea"/>
          </a:endParaRPr>
        </a:p>
        <a:p>
          <a:r>
            <a:rPr lang="zh-CN" altLang="en-US" sz="1600" dirty="0" smtClean="0">
              <a:latin typeface="+mj-ea"/>
              <a:ea typeface="+mj-ea"/>
            </a:rPr>
            <a:t>（学生随时提出疑问，累计到一定人数后，自动提醒教师）</a:t>
          </a:r>
          <a:endParaRPr lang="zh-CN" altLang="en-US" sz="1600" dirty="0">
            <a:latin typeface="+mj-ea"/>
            <a:ea typeface="+mj-ea"/>
          </a:endParaRPr>
        </a:p>
      </dgm:t>
    </dgm:pt>
    <dgm:pt modelId="{F302130B-27BE-4E3C-A5C1-21034D71E97B}" type="parTrans" cxnId="{84452770-9037-423E-8188-AA1836BCC52F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6A50AD7A-3D57-4356-8DB8-572197A1314A}" type="sibTrans" cxnId="{84452770-9037-423E-8188-AA1836BCC52F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A5FC10C9-FCA2-459E-B0F3-868429441A0F}">
      <dgm:prSet phldrT="[文本]" custT="1"/>
      <dgm:spPr>
        <a:solidFill>
          <a:srgbClr val="00B0F0"/>
        </a:solidFill>
      </dgm:spPr>
      <dgm:t>
        <a:bodyPr/>
        <a:lstStyle/>
        <a:p>
          <a:r>
            <a:rPr lang="zh-CN" altLang="en-US" sz="2100" dirty="0" smtClean="0">
              <a:latin typeface="+mj-ea"/>
              <a:ea typeface="+mj-ea"/>
            </a:rPr>
            <a:t>写报告</a:t>
          </a:r>
          <a:endParaRPr lang="en-US" altLang="zh-CN" sz="2100" dirty="0" smtClean="0">
            <a:latin typeface="+mj-ea"/>
            <a:ea typeface="+mj-ea"/>
          </a:endParaRPr>
        </a:p>
        <a:p>
          <a:r>
            <a:rPr lang="zh-CN" altLang="en-US" sz="1600" dirty="0" smtClean="0">
              <a:latin typeface="+mj-ea"/>
              <a:ea typeface="+mj-ea"/>
            </a:rPr>
            <a:t>（独立书写</a:t>
          </a:r>
          <a:r>
            <a:rPr lang="zh-CN" altLang="en-US" sz="1600" dirty="0" smtClean="0">
              <a:solidFill>
                <a:schemeClr val="bg1"/>
              </a:solidFill>
              <a:latin typeface="+mj-ea"/>
              <a:ea typeface="+mj-ea"/>
            </a:rPr>
            <a:t>，自动汇总</a:t>
          </a:r>
          <a:r>
            <a:rPr lang="zh-CN" altLang="en-US" sz="1600" dirty="0" smtClean="0">
              <a:latin typeface="+mj-ea"/>
              <a:ea typeface="+mj-ea"/>
            </a:rPr>
            <a:t>）</a:t>
          </a:r>
          <a:endParaRPr lang="zh-CN" altLang="en-US" sz="1600" dirty="0">
            <a:latin typeface="+mj-ea"/>
            <a:ea typeface="+mj-ea"/>
          </a:endParaRPr>
        </a:p>
      </dgm:t>
    </dgm:pt>
    <dgm:pt modelId="{B1B62F5A-277A-43D3-915D-7591DCBFE17A}" type="parTrans" cxnId="{4BE2BD15-506D-4D9B-A22A-75544CCD96E0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C3ECB543-C4DF-45E9-A855-3D9B630EA70A}" type="sibTrans" cxnId="{4BE2BD15-506D-4D9B-A22A-75544CCD96E0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A2F2AFCB-88BD-44A5-8FD9-00DDF3420B92}">
      <dgm:prSet phldrT="[文本]" custT="1"/>
      <dgm:spPr>
        <a:solidFill>
          <a:srgbClr val="00B0F0"/>
        </a:solidFill>
      </dgm:spPr>
      <dgm:t>
        <a:bodyPr/>
        <a:lstStyle/>
        <a:p>
          <a:r>
            <a:rPr lang="zh-CN" altLang="en-US" sz="2100" dirty="0" smtClean="0">
              <a:latin typeface="+mj-ea"/>
              <a:ea typeface="+mj-ea"/>
            </a:rPr>
            <a:t>点赞</a:t>
          </a:r>
          <a:endParaRPr lang="en-US" altLang="zh-CN" sz="2100" dirty="0" smtClean="0">
            <a:latin typeface="+mj-ea"/>
            <a:ea typeface="+mj-ea"/>
          </a:endParaRPr>
        </a:p>
        <a:p>
          <a:r>
            <a:rPr lang="zh-CN" altLang="en-US" sz="1600" dirty="0" smtClean="0">
              <a:latin typeface="+mj-ea"/>
              <a:ea typeface="+mj-ea"/>
            </a:rPr>
            <a:t>（课程中，为老师评价点赞）</a:t>
          </a:r>
          <a:endParaRPr lang="zh-CN" altLang="en-US" sz="1600" dirty="0">
            <a:latin typeface="+mj-ea"/>
            <a:ea typeface="+mj-ea"/>
          </a:endParaRPr>
        </a:p>
      </dgm:t>
    </dgm:pt>
    <dgm:pt modelId="{EB63A2DF-40E4-4220-BB6C-DB0CBBBC7527}" type="parTrans" cxnId="{1C7E5771-DE52-447B-B54A-E429095F22F9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9C0C0014-1499-42C3-9E8D-22FA2C830428}" type="sibTrans" cxnId="{1C7E5771-DE52-447B-B54A-E429095F22F9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46855BC1-CDCE-44BB-8209-75B0F1D99AE8}" type="pres">
      <dgm:prSet presAssocID="{AEF434FB-F316-4650-9EE9-02081F56F0DE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A53220D-2AF5-4339-B298-ED3E7EB163E0}" type="pres">
      <dgm:prSet presAssocID="{AEF434FB-F316-4650-9EE9-02081F56F0DE}" presName="matrix" presStyleCnt="0"/>
      <dgm:spPr/>
    </dgm:pt>
    <dgm:pt modelId="{0056259B-8DFF-40E2-9373-865984CA25AC}" type="pres">
      <dgm:prSet presAssocID="{AEF434FB-F316-4650-9EE9-02081F56F0DE}" presName="tile1" presStyleLbl="node1" presStyleIdx="0" presStyleCnt="4"/>
      <dgm:spPr/>
      <dgm:t>
        <a:bodyPr/>
        <a:lstStyle/>
        <a:p>
          <a:endParaRPr lang="zh-CN" altLang="en-US"/>
        </a:p>
      </dgm:t>
    </dgm:pt>
    <dgm:pt modelId="{8E1FFF7C-3516-441E-96CE-25782F35912C}" type="pres">
      <dgm:prSet presAssocID="{AEF434FB-F316-4650-9EE9-02081F56F0DE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DD0A14A-5545-47AA-B104-9D04E8B851C5}" type="pres">
      <dgm:prSet presAssocID="{AEF434FB-F316-4650-9EE9-02081F56F0DE}" presName="tile2" presStyleLbl="node1" presStyleIdx="1" presStyleCnt="4"/>
      <dgm:spPr/>
      <dgm:t>
        <a:bodyPr/>
        <a:lstStyle/>
        <a:p>
          <a:endParaRPr lang="zh-CN" altLang="en-US"/>
        </a:p>
      </dgm:t>
    </dgm:pt>
    <dgm:pt modelId="{B76C6F08-2B34-4F85-B3DD-E00720FDECB9}" type="pres">
      <dgm:prSet presAssocID="{AEF434FB-F316-4650-9EE9-02081F56F0DE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8522FBE-E75D-41B9-A8E9-C9859B189EB7}" type="pres">
      <dgm:prSet presAssocID="{AEF434FB-F316-4650-9EE9-02081F56F0DE}" presName="tile3" presStyleLbl="node1" presStyleIdx="2" presStyleCnt="4"/>
      <dgm:spPr/>
      <dgm:t>
        <a:bodyPr/>
        <a:lstStyle/>
        <a:p>
          <a:endParaRPr lang="zh-CN" altLang="en-US"/>
        </a:p>
      </dgm:t>
    </dgm:pt>
    <dgm:pt modelId="{CC82ADDF-7EAE-4030-B718-68D3F2D25564}" type="pres">
      <dgm:prSet presAssocID="{AEF434FB-F316-4650-9EE9-02081F56F0DE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DA920CC-A6D9-4664-92CB-FADBC2189EB5}" type="pres">
      <dgm:prSet presAssocID="{AEF434FB-F316-4650-9EE9-02081F56F0DE}" presName="tile4" presStyleLbl="node1" presStyleIdx="3" presStyleCnt="4"/>
      <dgm:spPr/>
      <dgm:t>
        <a:bodyPr/>
        <a:lstStyle/>
        <a:p>
          <a:endParaRPr lang="zh-CN" altLang="en-US"/>
        </a:p>
      </dgm:t>
    </dgm:pt>
    <dgm:pt modelId="{72B6FA7D-4633-43AD-8490-2B5CEF32CFB8}" type="pres">
      <dgm:prSet presAssocID="{AEF434FB-F316-4650-9EE9-02081F56F0DE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384572A-A21B-4A80-B95E-028D69965EE9}" type="pres">
      <dgm:prSet presAssocID="{AEF434FB-F316-4650-9EE9-02081F56F0DE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4CBCA09-DEDE-4DDF-AE2D-73056953F2FF}" type="presOf" srcId="{A2F2AFCB-88BD-44A5-8FD9-00DDF3420B92}" destId="{72B6FA7D-4633-43AD-8490-2B5CEF32CFB8}" srcOrd="1" destOrd="0" presId="urn:microsoft.com/office/officeart/2005/8/layout/matrix1"/>
    <dgm:cxn modelId="{1C7E5771-DE52-447B-B54A-E429095F22F9}" srcId="{EB10BA8F-5D03-41AC-B6DD-6E74ABF57326}" destId="{A2F2AFCB-88BD-44A5-8FD9-00DDF3420B92}" srcOrd="3" destOrd="0" parTransId="{EB63A2DF-40E4-4220-BB6C-DB0CBBBC7527}" sibTransId="{9C0C0014-1499-42C3-9E8D-22FA2C830428}"/>
    <dgm:cxn modelId="{FEFD55F9-BDA2-470F-BA8A-8A9765AD17C2}" type="presOf" srcId="{A5FC10C9-FCA2-459E-B0F3-868429441A0F}" destId="{CC82ADDF-7EAE-4030-B718-68D3F2D25564}" srcOrd="1" destOrd="0" presId="urn:microsoft.com/office/officeart/2005/8/layout/matrix1"/>
    <dgm:cxn modelId="{FB12B79E-7D03-4575-962A-ED4669C07EA0}" type="presOf" srcId="{C7FAB8FA-7AE2-4C30-B0F6-12706516A6E9}" destId="{0056259B-8DFF-40E2-9373-865984CA25AC}" srcOrd="0" destOrd="0" presId="urn:microsoft.com/office/officeart/2005/8/layout/matrix1"/>
    <dgm:cxn modelId="{D0BC9FF8-076A-4D9C-A245-257BD72FF30A}" type="presOf" srcId="{C7FAB8FA-7AE2-4C30-B0F6-12706516A6E9}" destId="{8E1FFF7C-3516-441E-96CE-25782F35912C}" srcOrd="1" destOrd="0" presId="urn:microsoft.com/office/officeart/2005/8/layout/matrix1"/>
    <dgm:cxn modelId="{B2D8EBDD-41E8-4B5C-9F1F-41B1C747E267}" srcId="{EB10BA8F-5D03-41AC-B6DD-6E74ABF57326}" destId="{C7FAB8FA-7AE2-4C30-B0F6-12706516A6E9}" srcOrd="0" destOrd="0" parTransId="{A07CA7C8-7453-49AA-9097-7D122DCA27E4}" sibTransId="{04A38D07-D8F3-4B75-B7DD-C20C67F7FF55}"/>
    <dgm:cxn modelId="{56EC1F4D-E823-4939-ABC0-9235401A05CF}" srcId="{AEF434FB-F316-4650-9EE9-02081F56F0DE}" destId="{EB10BA8F-5D03-41AC-B6DD-6E74ABF57326}" srcOrd="0" destOrd="0" parTransId="{FB49C4A0-F516-441F-8D7B-7F160204728C}" sibTransId="{5AA7D8C1-D51F-4F1E-B7C3-D7791CD17E6F}"/>
    <dgm:cxn modelId="{0E477522-3A81-426A-881A-FBD28D6491C0}" type="presOf" srcId="{AEF434FB-F316-4650-9EE9-02081F56F0DE}" destId="{46855BC1-CDCE-44BB-8209-75B0F1D99AE8}" srcOrd="0" destOrd="0" presId="urn:microsoft.com/office/officeart/2005/8/layout/matrix1"/>
    <dgm:cxn modelId="{11830295-90C6-4788-BD52-CE1BA8C0BA97}" type="presOf" srcId="{6827460A-BAC8-4C00-805D-49E18032C058}" destId="{B76C6F08-2B34-4F85-B3DD-E00720FDECB9}" srcOrd="1" destOrd="0" presId="urn:microsoft.com/office/officeart/2005/8/layout/matrix1"/>
    <dgm:cxn modelId="{A482534C-EDC6-4B38-B776-5F9CC2826FFC}" type="presOf" srcId="{EB10BA8F-5D03-41AC-B6DD-6E74ABF57326}" destId="{F384572A-A21B-4A80-B95E-028D69965EE9}" srcOrd="0" destOrd="0" presId="urn:microsoft.com/office/officeart/2005/8/layout/matrix1"/>
    <dgm:cxn modelId="{84452770-9037-423E-8188-AA1836BCC52F}" srcId="{EB10BA8F-5D03-41AC-B6DD-6E74ABF57326}" destId="{6827460A-BAC8-4C00-805D-49E18032C058}" srcOrd="1" destOrd="0" parTransId="{F302130B-27BE-4E3C-A5C1-21034D71E97B}" sibTransId="{6A50AD7A-3D57-4356-8DB8-572197A1314A}"/>
    <dgm:cxn modelId="{262BFEC5-494B-44FE-A390-565A26F46013}" type="presOf" srcId="{6827460A-BAC8-4C00-805D-49E18032C058}" destId="{2DD0A14A-5545-47AA-B104-9D04E8B851C5}" srcOrd="0" destOrd="0" presId="urn:microsoft.com/office/officeart/2005/8/layout/matrix1"/>
    <dgm:cxn modelId="{229FE1F7-2069-47C4-B95C-136389F4190D}" type="presOf" srcId="{A2F2AFCB-88BD-44A5-8FD9-00DDF3420B92}" destId="{2DA920CC-A6D9-4664-92CB-FADBC2189EB5}" srcOrd="0" destOrd="0" presId="urn:microsoft.com/office/officeart/2005/8/layout/matrix1"/>
    <dgm:cxn modelId="{4BE2BD15-506D-4D9B-A22A-75544CCD96E0}" srcId="{EB10BA8F-5D03-41AC-B6DD-6E74ABF57326}" destId="{A5FC10C9-FCA2-459E-B0F3-868429441A0F}" srcOrd="2" destOrd="0" parTransId="{B1B62F5A-277A-43D3-915D-7591DCBFE17A}" sibTransId="{C3ECB543-C4DF-45E9-A855-3D9B630EA70A}"/>
    <dgm:cxn modelId="{1364237A-D4EF-4023-A06E-ED60D67E6D06}" type="presOf" srcId="{A5FC10C9-FCA2-459E-B0F3-868429441A0F}" destId="{68522FBE-E75D-41B9-A8E9-C9859B189EB7}" srcOrd="0" destOrd="0" presId="urn:microsoft.com/office/officeart/2005/8/layout/matrix1"/>
    <dgm:cxn modelId="{67476B2D-B64C-4961-9ACD-652CC991A011}" type="presParOf" srcId="{46855BC1-CDCE-44BB-8209-75B0F1D99AE8}" destId="{4A53220D-2AF5-4339-B298-ED3E7EB163E0}" srcOrd="0" destOrd="0" presId="urn:microsoft.com/office/officeart/2005/8/layout/matrix1"/>
    <dgm:cxn modelId="{A0BA1AF7-3A0C-4AC5-879F-4D8504C88D51}" type="presParOf" srcId="{4A53220D-2AF5-4339-B298-ED3E7EB163E0}" destId="{0056259B-8DFF-40E2-9373-865984CA25AC}" srcOrd="0" destOrd="0" presId="urn:microsoft.com/office/officeart/2005/8/layout/matrix1"/>
    <dgm:cxn modelId="{5DF96A91-E5AD-4D6C-AA0E-8EA498213A2C}" type="presParOf" srcId="{4A53220D-2AF5-4339-B298-ED3E7EB163E0}" destId="{8E1FFF7C-3516-441E-96CE-25782F35912C}" srcOrd="1" destOrd="0" presId="urn:microsoft.com/office/officeart/2005/8/layout/matrix1"/>
    <dgm:cxn modelId="{1459C36F-2446-4FA4-8228-B61347F756B2}" type="presParOf" srcId="{4A53220D-2AF5-4339-B298-ED3E7EB163E0}" destId="{2DD0A14A-5545-47AA-B104-9D04E8B851C5}" srcOrd="2" destOrd="0" presId="urn:microsoft.com/office/officeart/2005/8/layout/matrix1"/>
    <dgm:cxn modelId="{3D1EA1A1-1064-40A9-884F-7FF900046364}" type="presParOf" srcId="{4A53220D-2AF5-4339-B298-ED3E7EB163E0}" destId="{B76C6F08-2B34-4F85-B3DD-E00720FDECB9}" srcOrd="3" destOrd="0" presId="urn:microsoft.com/office/officeart/2005/8/layout/matrix1"/>
    <dgm:cxn modelId="{ECEFBE40-B9BE-49C4-9E9D-DF733259DFD2}" type="presParOf" srcId="{4A53220D-2AF5-4339-B298-ED3E7EB163E0}" destId="{68522FBE-E75D-41B9-A8E9-C9859B189EB7}" srcOrd="4" destOrd="0" presId="urn:microsoft.com/office/officeart/2005/8/layout/matrix1"/>
    <dgm:cxn modelId="{21E7FA8D-5BF7-4558-801B-B1F006F6AA28}" type="presParOf" srcId="{4A53220D-2AF5-4339-B298-ED3E7EB163E0}" destId="{CC82ADDF-7EAE-4030-B718-68D3F2D25564}" srcOrd="5" destOrd="0" presId="urn:microsoft.com/office/officeart/2005/8/layout/matrix1"/>
    <dgm:cxn modelId="{8E2726F1-70D5-411C-B56B-281088A4BB3D}" type="presParOf" srcId="{4A53220D-2AF5-4339-B298-ED3E7EB163E0}" destId="{2DA920CC-A6D9-4664-92CB-FADBC2189EB5}" srcOrd="6" destOrd="0" presId="urn:microsoft.com/office/officeart/2005/8/layout/matrix1"/>
    <dgm:cxn modelId="{564AA7BD-CB27-4D0B-BA20-283483CEBC7B}" type="presParOf" srcId="{4A53220D-2AF5-4339-B298-ED3E7EB163E0}" destId="{72B6FA7D-4633-43AD-8490-2B5CEF32CFB8}" srcOrd="7" destOrd="0" presId="urn:microsoft.com/office/officeart/2005/8/layout/matrix1"/>
    <dgm:cxn modelId="{5A2B69B6-369F-4A1F-BBE0-E87E1E63AFB7}" type="presParOf" srcId="{46855BC1-CDCE-44BB-8209-75B0F1D99AE8}" destId="{F384572A-A21B-4A80-B95E-028D69965EE9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82281B-9D54-4C98-9F30-532F82D7926A}">
      <dsp:nvSpPr>
        <dsp:cNvPr id="0" name=""/>
        <dsp:cNvSpPr/>
      </dsp:nvSpPr>
      <dsp:spPr>
        <a:xfrm>
          <a:off x="3230042" y="2076456"/>
          <a:ext cx="2537890" cy="2537890"/>
        </a:xfrm>
        <a:prstGeom prst="gear9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医学</a:t>
          </a:r>
          <a:endParaRPr lang="zh-CN" altLang="en-US" sz="3200" kern="1200" dirty="0"/>
        </a:p>
      </dsp:txBody>
      <dsp:txXfrm>
        <a:off x="3740271" y="2670945"/>
        <a:ext cx="1517432" cy="1304527"/>
      </dsp:txXfrm>
    </dsp:sp>
    <dsp:sp modelId="{7C892B62-41B7-4570-92E8-94520AC6FF4A}">
      <dsp:nvSpPr>
        <dsp:cNvPr id="0" name=""/>
        <dsp:cNvSpPr/>
      </dsp:nvSpPr>
      <dsp:spPr>
        <a:xfrm>
          <a:off x="1753451" y="1476591"/>
          <a:ext cx="1845738" cy="1845738"/>
        </a:xfrm>
        <a:prstGeom prst="gear6">
          <a:avLst/>
        </a:prstGeom>
        <a:solidFill>
          <a:schemeClr val="accent3">
            <a:hueOff val="-35074"/>
            <a:satOff val="-9920"/>
            <a:lumOff val="-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教育</a:t>
          </a:r>
          <a:endParaRPr lang="zh-CN" altLang="en-US" sz="3200" kern="1200" dirty="0"/>
        </a:p>
      </dsp:txBody>
      <dsp:txXfrm>
        <a:off x="2218121" y="1944070"/>
        <a:ext cx="916398" cy="910780"/>
      </dsp:txXfrm>
    </dsp:sp>
    <dsp:sp modelId="{4B38A912-0CBA-4286-B6C9-B354F355A4D0}">
      <dsp:nvSpPr>
        <dsp:cNvPr id="0" name=""/>
        <dsp:cNvSpPr/>
      </dsp:nvSpPr>
      <dsp:spPr>
        <a:xfrm rot="20700000">
          <a:off x="2787253" y="203219"/>
          <a:ext cx="1808447" cy="1808447"/>
        </a:xfrm>
        <a:prstGeom prst="gear6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科技</a:t>
          </a:r>
          <a:endParaRPr lang="zh-CN" altLang="en-US" sz="3200" kern="1200" dirty="0"/>
        </a:p>
      </dsp:txBody>
      <dsp:txXfrm rot="-20700000">
        <a:off x="3183899" y="599865"/>
        <a:ext cx="1015156" cy="1015156"/>
      </dsp:txXfrm>
    </dsp:sp>
    <dsp:sp modelId="{0051C39F-30BD-4BEA-8D27-1666533B02BC}">
      <dsp:nvSpPr>
        <dsp:cNvPr id="0" name=""/>
        <dsp:cNvSpPr/>
      </dsp:nvSpPr>
      <dsp:spPr>
        <a:xfrm>
          <a:off x="3039530" y="1690852"/>
          <a:ext cx="3248500" cy="3248500"/>
        </a:xfrm>
        <a:prstGeom prst="circularArrow">
          <a:avLst>
            <a:gd name="adj1" fmla="val 4687"/>
            <a:gd name="adj2" fmla="val 299029"/>
            <a:gd name="adj3" fmla="val 2525368"/>
            <a:gd name="adj4" fmla="val 15841593"/>
            <a:gd name="adj5" fmla="val 5469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E5B3B6-81AA-4AD6-B1BE-801A2914CEC1}">
      <dsp:nvSpPr>
        <dsp:cNvPr id="0" name=""/>
        <dsp:cNvSpPr/>
      </dsp:nvSpPr>
      <dsp:spPr>
        <a:xfrm>
          <a:off x="1426574" y="1066396"/>
          <a:ext cx="2360238" cy="236023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3">
            <a:hueOff val="-35074"/>
            <a:satOff val="-9920"/>
            <a:lumOff val="-431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F5BBEC-EB63-49B5-93C8-6846FA179F12}">
      <dsp:nvSpPr>
        <dsp:cNvPr id="0" name=""/>
        <dsp:cNvSpPr/>
      </dsp:nvSpPr>
      <dsp:spPr>
        <a:xfrm>
          <a:off x="2368941" y="-194700"/>
          <a:ext cx="2544812" cy="2544812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3">
            <a:hueOff val="-70148"/>
            <a:satOff val="-19839"/>
            <a:lumOff val="-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3C02EF-B769-9C4E-A726-3D782DC0DCD9}">
      <dsp:nvSpPr>
        <dsp:cNvPr id="0" name=""/>
        <dsp:cNvSpPr/>
      </dsp:nvSpPr>
      <dsp:spPr>
        <a:xfrm>
          <a:off x="1834899" y="0"/>
          <a:ext cx="1834899" cy="1632192"/>
        </a:xfrm>
        <a:prstGeom prst="trapezoid">
          <a:avLst>
            <a:gd name="adj" fmla="val 5621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 dirty="0"/>
        </a:p>
      </dsp:txBody>
      <dsp:txXfrm>
        <a:off x="1834899" y="0"/>
        <a:ext cx="1834899" cy="1632192"/>
      </dsp:txXfrm>
    </dsp:sp>
    <dsp:sp modelId="{04653B32-AA7D-874F-AAE8-BF97E7440703}">
      <dsp:nvSpPr>
        <dsp:cNvPr id="0" name=""/>
        <dsp:cNvSpPr/>
      </dsp:nvSpPr>
      <dsp:spPr>
        <a:xfrm>
          <a:off x="917449" y="1632192"/>
          <a:ext cx="3669798" cy="1632192"/>
        </a:xfrm>
        <a:prstGeom prst="trapezoid">
          <a:avLst>
            <a:gd name="adj" fmla="val 56210"/>
          </a:avLst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</a:rPr>
            <a:t>应用流程设计</a:t>
          </a:r>
          <a:endParaRPr lang="en-US" altLang="zh-CN" sz="2400" kern="1200" dirty="0" smtClean="0">
            <a:solidFill>
              <a:schemeClr val="bg1"/>
            </a:solidFill>
          </a:endParaRP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</a:rPr>
            <a:t>重构和优化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1559664" y="1632192"/>
        <a:ext cx="2385368" cy="1632192"/>
      </dsp:txXfrm>
    </dsp:sp>
    <dsp:sp modelId="{A4A39185-B345-0649-A83A-768ECC852B1B}">
      <dsp:nvSpPr>
        <dsp:cNvPr id="0" name=""/>
        <dsp:cNvSpPr/>
      </dsp:nvSpPr>
      <dsp:spPr>
        <a:xfrm>
          <a:off x="0" y="3264384"/>
          <a:ext cx="5504697" cy="1632192"/>
        </a:xfrm>
        <a:prstGeom prst="trapezoid">
          <a:avLst>
            <a:gd name="adj" fmla="val 5621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/>
            <a:t>统一数据</a:t>
          </a:r>
          <a:r>
            <a:rPr lang="zh-CN" altLang="en-US" sz="2400" kern="1200" dirty="0" smtClean="0"/>
            <a:t>基础</a:t>
          </a:r>
          <a:endParaRPr lang="en-US" altLang="zh-CN" sz="2400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模块数据共享互通</a:t>
          </a:r>
          <a:endParaRPr lang="zh-CN" altLang="en-US" sz="2400" kern="1200" dirty="0"/>
        </a:p>
      </dsp:txBody>
      <dsp:txXfrm>
        <a:off x="963321" y="3264384"/>
        <a:ext cx="3578053" cy="16321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75A5B8-42DE-4C99-B27E-16E60C577E18}">
      <dsp:nvSpPr>
        <dsp:cNvPr id="0" name=""/>
        <dsp:cNvSpPr/>
      </dsp:nvSpPr>
      <dsp:spPr>
        <a:xfrm>
          <a:off x="189" y="40140"/>
          <a:ext cx="1666072" cy="820800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>
              <a:latin typeface="+mj-ea"/>
              <a:ea typeface="+mj-ea"/>
            </a:rPr>
            <a:t>推送病例</a:t>
          </a:r>
          <a:endParaRPr lang="zh-CN" altLang="en-US" sz="1900" kern="1200" dirty="0">
            <a:latin typeface="+mj-ea"/>
            <a:ea typeface="+mj-ea"/>
          </a:endParaRPr>
        </a:p>
      </dsp:txBody>
      <dsp:txXfrm>
        <a:off x="189" y="40140"/>
        <a:ext cx="1666072" cy="547200"/>
      </dsp:txXfrm>
    </dsp:sp>
    <dsp:sp modelId="{BC8499B9-DA70-4183-AA2B-A4936C915365}">
      <dsp:nvSpPr>
        <dsp:cNvPr id="0" name=""/>
        <dsp:cNvSpPr/>
      </dsp:nvSpPr>
      <dsp:spPr>
        <a:xfrm>
          <a:off x="341433" y="587340"/>
          <a:ext cx="1666072" cy="2188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>
              <a:latin typeface="+mj-ea"/>
              <a:ea typeface="+mj-ea"/>
            </a:rPr>
            <a:t>课前推送</a:t>
          </a:r>
          <a:endParaRPr lang="zh-CN" altLang="en-US" sz="1900" kern="1200" dirty="0">
            <a:latin typeface="+mj-ea"/>
            <a:ea typeface="+mj-ea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>
              <a:latin typeface="+mj-ea"/>
              <a:ea typeface="+mj-ea"/>
            </a:rPr>
            <a:t>课中推送</a:t>
          </a:r>
          <a:endParaRPr lang="zh-CN" altLang="en-US" sz="1900" kern="1200" dirty="0">
            <a:latin typeface="+mj-ea"/>
            <a:ea typeface="+mj-ea"/>
          </a:endParaRPr>
        </a:p>
      </dsp:txBody>
      <dsp:txXfrm>
        <a:off x="390231" y="636138"/>
        <a:ext cx="1568476" cy="2091204"/>
      </dsp:txXfrm>
    </dsp:sp>
    <dsp:sp modelId="{F9BCCB92-D9D3-4E91-86A6-F8604B157BF1}">
      <dsp:nvSpPr>
        <dsp:cNvPr id="0" name=""/>
        <dsp:cNvSpPr/>
      </dsp:nvSpPr>
      <dsp:spPr>
        <a:xfrm>
          <a:off x="1918832" y="106338"/>
          <a:ext cx="535449" cy="4148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500" kern="1200">
            <a:latin typeface="+mj-ea"/>
            <a:ea typeface="+mj-ea"/>
          </a:endParaRPr>
        </a:p>
      </dsp:txBody>
      <dsp:txXfrm>
        <a:off x="1918832" y="189299"/>
        <a:ext cx="411008" cy="248881"/>
      </dsp:txXfrm>
    </dsp:sp>
    <dsp:sp modelId="{1E69FACC-5184-4E49-9D61-60D2174764ED}">
      <dsp:nvSpPr>
        <dsp:cNvPr id="0" name=""/>
        <dsp:cNvSpPr/>
      </dsp:nvSpPr>
      <dsp:spPr>
        <a:xfrm>
          <a:off x="2676544" y="40140"/>
          <a:ext cx="1666072" cy="820800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>
              <a:latin typeface="+mj-ea"/>
              <a:ea typeface="+mj-ea"/>
            </a:rPr>
            <a:t>学生读片</a:t>
          </a:r>
          <a:endParaRPr lang="zh-CN" altLang="en-US" sz="1900" kern="1200" dirty="0">
            <a:latin typeface="+mj-ea"/>
            <a:ea typeface="+mj-ea"/>
          </a:endParaRPr>
        </a:p>
      </dsp:txBody>
      <dsp:txXfrm>
        <a:off x="2676544" y="40140"/>
        <a:ext cx="1666072" cy="547200"/>
      </dsp:txXfrm>
    </dsp:sp>
    <dsp:sp modelId="{0BA44F85-C527-47FD-AC77-E0F6E3F4F405}">
      <dsp:nvSpPr>
        <dsp:cNvPr id="0" name=""/>
        <dsp:cNvSpPr/>
      </dsp:nvSpPr>
      <dsp:spPr>
        <a:xfrm>
          <a:off x="3017788" y="587340"/>
          <a:ext cx="1666072" cy="2188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>
              <a:latin typeface="+mj-ea"/>
              <a:ea typeface="+mj-ea"/>
            </a:rPr>
            <a:t>自由读片</a:t>
          </a:r>
          <a:endParaRPr lang="zh-CN" altLang="en-US" sz="1900" kern="1200" dirty="0">
            <a:latin typeface="+mj-ea"/>
            <a:ea typeface="+mj-ea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>
              <a:latin typeface="+mj-ea"/>
              <a:ea typeface="+mj-ea"/>
            </a:rPr>
            <a:t>书写报告</a:t>
          </a:r>
          <a:endParaRPr lang="zh-CN" altLang="en-US" sz="1900" kern="1200" dirty="0">
            <a:latin typeface="+mj-ea"/>
            <a:ea typeface="+mj-ea"/>
          </a:endParaRPr>
        </a:p>
      </dsp:txBody>
      <dsp:txXfrm>
        <a:off x="3066586" y="636138"/>
        <a:ext cx="1568476" cy="2091204"/>
      </dsp:txXfrm>
    </dsp:sp>
    <dsp:sp modelId="{340B9DDF-8525-4356-A99B-9AAFEA013F0F}">
      <dsp:nvSpPr>
        <dsp:cNvPr id="0" name=""/>
        <dsp:cNvSpPr/>
      </dsp:nvSpPr>
      <dsp:spPr>
        <a:xfrm>
          <a:off x="4595188" y="106338"/>
          <a:ext cx="535449" cy="4148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500" kern="1200">
            <a:latin typeface="+mj-ea"/>
            <a:ea typeface="+mj-ea"/>
          </a:endParaRPr>
        </a:p>
      </dsp:txBody>
      <dsp:txXfrm>
        <a:off x="4595188" y="189299"/>
        <a:ext cx="411008" cy="248881"/>
      </dsp:txXfrm>
    </dsp:sp>
    <dsp:sp modelId="{9EE3B5C1-BD00-4683-8629-D9A136C983F6}">
      <dsp:nvSpPr>
        <dsp:cNvPr id="0" name=""/>
        <dsp:cNvSpPr/>
      </dsp:nvSpPr>
      <dsp:spPr>
        <a:xfrm>
          <a:off x="5352900" y="40140"/>
          <a:ext cx="1666072" cy="820800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>
              <a:latin typeface="+mj-ea"/>
              <a:ea typeface="+mj-ea"/>
            </a:rPr>
            <a:t>写诊断报告</a:t>
          </a:r>
          <a:endParaRPr lang="zh-CN" altLang="en-US" sz="1900" kern="1200" dirty="0">
            <a:latin typeface="+mj-ea"/>
            <a:ea typeface="+mj-ea"/>
          </a:endParaRPr>
        </a:p>
      </dsp:txBody>
      <dsp:txXfrm>
        <a:off x="5352900" y="40140"/>
        <a:ext cx="1666072" cy="547200"/>
      </dsp:txXfrm>
    </dsp:sp>
    <dsp:sp modelId="{94DF6EBD-E2C0-4B02-9D8F-3F307F4C6206}">
      <dsp:nvSpPr>
        <dsp:cNvPr id="0" name=""/>
        <dsp:cNvSpPr/>
      </dsp:nvSpPr>
      <dsp:spPr>
        <a:xfrm>
          <a:off x="5469707" y="587340"/>
          <a:ext cx="2114946" cy="2188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smtClean="0">
              <a:latin typeface="+mj-ea"/>
              <a:ea typeface="+mj-ea"/>
            </a:rPr>
            <a:t>设置答题时间</a:t>
          </a:r>
          <a:endParaRPr lang="zh-CN" alt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>
              <a:latin typeface="+mj-ea"/>
              <a:ea typeface="+mj-ea"/>
            </a:rPr>
            <a:t>病例讨论、小组讨论</a:t>
          </a:r>
          <a:endParaRPr lang="zh-CN" altLang="en-US" sz="1900" kern="1200" dirty="0">
            <a:latin typeface="+mj-ea"/>
            <a:ea typeface="+mj-ea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>
              <a:latin typeface="+mj-ea"/>
              <a:ea typeface="+mj-ea"/>
            </a:rPr>
            <a:t>写诊断报告</a:t>
          </a:r>
          <a:endParaRPr lang="zh-CN" altLang="en-US" sz="1900" kern="1200" dirty="0">
            <a:latin typeface="+mj-ea"/>
            <a:ea typeface="+mj-ea"/>
          </a:endParaRPr>
        </a:p>
      </dsp:txBody>
      <dsp:txXfrm>
        <a:off x="5531652" y="649285"/>
        <a:ext cx="1991056" cy="20649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26F57-B143-46DA-B5B8-66CFC17BB546}">
      <dsp:nvSpPr>
        <dsp:cNvPr id="0" name=""/>
        <dsp:cNvSpPr/>
      </dsp:nvSpPr>
      <dsp:spPr>
        <a:xfrm>
          <a:off x="6750" y="9556"/>
          <a:ext cx="1780627" cy="777599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+mj-ea"/>
              <a:ea typeface="+mj-ea"/>
            </a:rPr>
            <a:t>报告汇总</a:t>
          </a:r>
          <a:endParaRPr lang="zh-CN" altLang="en-US" sz="1800" kern="1200" dirty="0">
            <a:latin typeface="+mj-ea"/>
            <a:ea typeface="+mj-ea"/>
          </a:endParaRPr>
        </a:p>
      </dsp:txBody>
      <dsp:txXfrm>
        <a:off x="6750" y="9556"/>
        <a:ext cx="1780627" cy="518400"/>
      </dsp:txXfrm>
    </dsp:sp>
    <dsp:sp modelId="{6B0908C3-80B0-46B6-9020-C385489162C1}">
      <dsp:nvSpPr>
        <dsp:cNvPr id="0" name=""/>
        <dsp:cNvSpPr/>
      </dsp:nvSpPr>
      <dsp:spPr>
        <a:xfrm>
          <a:off x="63390" y="527957"/>
          <a:ext cx="2396759" cy="2575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学生提交的报告会实时汇总在教师</a:t>
          </a:r>
          <a:r>
            <a:rPr lang="en-US" altLang="zh-CN" sz="1800" kern="1200" dirty="0" smtClean="0"/>
            <a:t>【</a:t>
          </a:r>
          <a:r>
            <a:rPr lang="zh-CN" altLang="en-US" sz="1800" kern="1200" dirty="0" smtClean="0"/>
            <a:t>查看报告</a:t>
          </a:r>
          <a:r>
            <a:rPr lang="en-US" altLang="zh-CN" sz="1800" kern="1200" dirty="0" smtClean="0"/>
            <a:t>】</a:t>
          </a:r>
          <a:r>
            <a:rPr lang="zh-CN" altLang="en-US" sz="1800" kern="1200" dirty="0" smtClean="0"/>
            <a:t>界面</a:t>
          </a:r>
          <a:endParaRPr lang="zh-CN" altLang="en-US" sz="1800" kern="1200" dirty="0"/>
        </a:p>
      </dsp:txBody>
      <dsp:txXfrm>
        <a:off x="133589" y="598156"/>
        <a:ext cx="2256361" cy="2435402"/>
      </dsp:txXfrm>
    </dsp:sp>
    <dsp:sp modelId="{7055A824-89A0-40DA-A4E5-3107DDB6C677}">
      <dsp:nvSpPr>
        <dsp:cNvPr id="0" name=""/>
        <dsp:cNvSpPr/>
      </dsp:nvSpPr>
      <dsp:spPr>
        <a:xfrm>
          <a:off x="2134330" y="47094"/>
          <a:ext cx="735540" cy="4433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2134330" y="135759"/>
        <a:ext cx="602543" cy="265994"/>
      </dsp:txXfrm>
    </dsp:sp>
    <dsp:sp modelId="{165C3CD9-03D3-47A5-9EF1-40625C766EDE}">
      <dsp:nvSpPr>
        <dsp:cNvPr id="0" name=""/>
        <dsp:cNvSpPr/>
      </dsp:nvSpPr>
      <dsp:spPr>
        <a:xfrm>
          <a:off x="3175190" y="9556"/>
          <a:ext cx="1780627" cy="777599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+mj-ea"/>
              <a:ea typeface="+mj-ea"/>
            </a:rPr>
            <a:t>评价</a:t>
          </a:r>
          <a:endParaRPr lang="zh-CN" altLang="en-US" sz="1800" kern="1200" dirty="0">
            <a:latin typeface="+mj-ea"/>
            <a:ea typeface="+mj-ea"/>
          </a:endParaRPr>
        </a:p>
      </dsp:txBody>
      <dsp:txXfrm>
        <a:off x="3175190" y="9556"/>
        <a:ext cx="1780627" cy="518400"/>
      </dsp:txXfrm>
    </dsp:sp>
    <dsp:sp modelId="{4AA7A78D-F1A4-4594-9533-CA08277796A8}">
      <dsp:nvSpPr>
        <dsp:cNvPr id="0" name=""/>
        <dsp:cNvSpPr/>
      </dsp:nvSpPr>
      <dsp:spPr>
        <a:xfrm>
          <a:off x="3539897" y="527957"/>
          <a:ext cx="1780627" cy="2575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教师评价</a:t>
          </a:r>
          <a:endParaRPr lang="zh-CN" altLang="en-US" sz="1800" kern="1200" dirty="0">
            <a:latin typeface="+mj-ea"/>
            <a:ea typeface="+mj-ea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+mj-ea"/>
              <a:ea typeface="+mj-ea"/>
            </a:rPr>
            <a:t>学生互评</a:t>
          </a:r>
          <a:endParaRPr lang="zh-CN" altLang="en-US" sz="1800" kern="1200" dirty="0">
            <a:latin typeface="+mj-ea"/>
            <a:ea typeface="+mj-ea"/>
          </a:endParaRPr>
        </a:p>
      </dsp:txBody>
      <dsp:txXfrm>
        <a:off x="3592050" y="580110"/>
        <a:ext cx="1676321" cy="2471494"/>
      </dsp:txXfrm>
    </dsp:sp>
    <dsp:sp modelId="{91906084-C143-46AB-967B-E3254D188ADE}">
      <dsp:nvSpPr>
        <dsp:cNvPr id="0" name=""/>
        <dsp:cNvSpPr/>
      </dsp:nvSpPr>
      <dsp:spPr>
        <a:xfrm>
          <a:off x="5225754" y="47094"/>
          <a:ext cx="572265" cy="4433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5225754" y="135759"/>
        <a:ext cx="439268" cy="265994"/>
      </dsp:txXfrm>
    </dsp:sp>
    <dsp:sp modelId="{8403B1B2-1C57-401C-93D0-73B0A5E4E140}">
      <dsp:nvSpPr>
        <dsp:cNvPr id="0" name=""/>
        <dsp:cNvSpPr/>
      </dsp:nvSpPr>
      <dsp:spPr>
        <a:xfrm>
          <a:off x="6035564" y="9556"/>
          <a:ext cx="1780627" cy="777599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+mj-ea"/>
              <a:ea typeface="+mj-ea"/>
            </a:rPr>
            <a:t>成绩统计</a:t>
          </a:r>
          <a:endParaRPr lang="zh-CN" altLang="en-US" sz="1800" kern="1200" dirty="0">
            <a:latin typeface="+mj-ea"/>
            <a:ea typeface="+mj-ea"/>
          </a:endParaRPr>
        </a:p>
      </dsp:txBody>
      <dsp:txXfrm>
        <a:off x="6035564" y="9556"/>
        <a:ext cx="1780627" cy="518400"/>
      </dsp:txXfrm>
    </dsp:sp>
    <dsp:sp modelId="{0D1B69F1-1565-4B3E-815A-E90C214D71CD}">
      <dsp:nvSpPr>
        <dsp:cNvPr id="0" name=""/>
        <dsp:cNvSpPr/>
      </dsp:nvSpPr>
      <dsp:spPr>
        <a:xfrm>
          <a:off x="6203102" y="527957"/>
          <a:ext cx="2174964" cy="2575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教师可以在历史报告中查看学生答题记录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+mj-ea"/>
              <a:ea typeface="+mj-ea"/>
            </a:rPr>
            <a:t>学生可在</a:t>
          </a:r>
          <a:r>
            <a:rPr lang="en-US" altLang="zh-CN" sz="1800" kern="1200" dirty="0" smtClean="0">
              <a:latin typeface="+mj-ea"/>
              <a:ea typeface="+mj-ea"/>
            </a:rPr>
            <a:t>【</a:t>
          </a:r>
          <a:r>
            <a:rPr lang="zh-CN" altLang="en-US" sz="1800" kern="1200" dirty="0" smtClean="0">
              <a:latin typeface="+mj-ea"/>
              <a:ea typeface="+mj-ea"/>
            </a:rPr>
            <a:t>查看记录</a:t>
          </a:r>
          <a:r>
            <a:rPr lang="en-US" altLang="zh-CN" sz="1800" kern="1200" dirty="0" smtClean="0">
              <a:latin typeface="+mj-ea"/>
              <a:ea typeface="+mj-ea"/>
            </a:rPr>
            <a:t>】</a:t>
          </a:r>
          <a:r>
            <a:rPr lang="zh-CN" altLang="en-US" sz="1800" kern="1200" dirty="0" smtClean="0">
              <a:latin typeface="+mj-ea"/>
              <a:ea typeface="+mj-ea"/>
            </a:rPr>
            <a:t>中查询个人答题记录</a:t>
          </a:r>
          <a:endParaRPr lang="zh-CN" altLang="en-US" sz="1800" kern="1200" dirty="0">
            <a:latin typeface="+mj-ea"/>
            <a:ea typeface="+mj-ea"/>
          </a:endParaRPr>
        </a:p>
      </dsp:txBody>
      <dsp:txXfrm>
        <a:off x="6266805" y="591660"/>
        <a:ext cx="2047558" cy="24483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6259B-8DFF-40E2-9373-865984CA25AC}">
      <dsp:nvSpPr>
        <dsp:cNvPr id="0" name=""/>
        <dsp:cNvSpPr/>
      </dsp:nvSpPr>
      <dsp:spPr>
        <a:xfrm rot="16200000">
          <a:off x="1016000" y="-1016000"/>
          <a:ext cx="2032000" cy="4064000"/>
        </a:xfrm>
        <a:prstGeom prst="round1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latin typeface="+mj-ea"/>
              <a:ea typeface="+mj-ea"/>
            </a:rPr>
            <a:t>随堂提问</a:t>
          </a:r>
          <a:endParaRPr lang="en-US" altLang="zh-CN" sz="2100" kern="1200" dirty="0" smtClean="0">
            <a:latin typeface="+mj-ea"/>
            <a:ea typeface="+mj-ea"/>
          </a:endParaRP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+mj-ea"/>
              <a:ea typeface="+mj-ea"/>
            </a:rPr>
            <a:t>（</a:t>
          </a:r>
          <a:r>
            <a:rPr lang="zh-CN" altLang="en-US" sz="1600" kern="1200" dirty="0" smtClean="0">
              <a:solidFill>
                <a:schemeClr val="bg1"/>
              </a:solidFill>
              <a:latin typeface="+mj-ea"/>
              <a:ea typeface="+mj-ea"/>
            </a:rPr>
            <a:t>随机抽选，学生抢答</a:t>
          </a:r>
          <a:r>
            <a:rPr lang="zh-CN" altLang="en-US" sz="1600" kern="1200" dirty="0" smtClean="0">
              <a:latin typeface="+mj-ea"/>
              <a:ea typeface="+mj-ea"/>
            </a:rPr>
            <a:t>）</a:t>
          </a:r>
          <a:endParaRPr lang="zh-CN" altLang="en-US" sz="1600" kern="1200" dirty="0">
            <a:latin typeface="+mj-ea"/>
            <a:ea typeface="+mj-ea"/>
          </a:endParaRPr>
        </a:p>
      </dsp:txBody>
      <dsp:txXfrm rot="5400000">
        <a:off x="-1" y="1"/>
        <a:ext cx="4064000" cy="1524000"/>
      </dsp:txXfrm>
    </dsp:sp>
    <dsp:sp modelId="{2DD0A14A-5545-47AA-B104-9D04E8B851C5}">
      <dsp:nvSpPr>
        <dsp:cNvPr id="0" name=""/>
        <dsp:cNvSpPr/>
      </dsp:nvSpPr>
      <dsp:spPr>
        <a:xfrm>
          <a:off x="4064000" y="0"/>
          <a:ext cx="4064000" cy="2032000"/>
        </a:xfrm>
        <a:prstGeom prst="round1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latin typeface="+mj-ea"/>
              <a:ea typeface="+mj-ea"/>
            </a:rPr>
            <a:t>提出疑问</a:t>
          </a:r>
          <a:endParaRPr lang="en-US" altLang="zh-CN" sz="2100" kern="1200" dirty="0" smtClean="0">
            <a:latin typeface="+mj-ea"/>
            <a:ea typeface="+mj-ea"/>
          </a:endParaRP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+mj-ea"/>
              <a:ea typeface="+mj-ea"/>
            </a:rPr>
            <a:t>（学生随时提出疑问，累计到一定人数后，自动提醒教师）</a:t>
          </a:r>
          <a:endParaRPr lang="zh-CN" altLang="en-US" sz="1600" kern="1200" dirty="0">
            <a:latin typeface="+mj-ea"/>
            <a:ea typeface="+mj-ea"/>
          </a:endParaRPr>
        </a:p>
      </dsp:txBody>
      <dsp:txXfrm>
        <a:off x="4064000" y="0"/>
        <a:ext cx="4064000" cy="1524000"/>
      </dsp:txXfrm>
    </dsp:sp>
    <dsp:sp modelId="{68522FBE-E75D-41B9-A8E9-C9859B189EB7}">
      <dsp:nvSpPr>
        <dsp:cNvPr id="0" name=""/>
        <dsp:cNvSpPr/>
      </dsp:nvSpPr>
      <dsp:spPr>
        <a:xfrm rot="10800000">
          <a:off x="0" y="2032000"/>
          <a:ext cx="4064000" cy="2032000"/>
        </a:xfrm>
        <a:prstGeom prst="round1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latin typeface="+mj-ea"/>
              <a:ea typeface="+mj-ea"/>
            </a:rPr>
            <a:t>写报告</a:t>
          </a:r>
          <a:endParaRPr lang="en-US" altLang="zh-CN" sz="2100" kern="1200" dirty="0" smtClean="0">
            <a:latin typeface="+mj-ea"/>
            <a:ea typeface="+mj-ea"/>
          </a:endParaRP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+mj-ea"/>
              <a:ea typeface="+mj-ea"/>
            </a:rPr>
            <a:t>（独立书写</a:t>
          </a:r>
          <a:r>
            <a:rPr lang="zh-CN" altLang="en-US" sz="1600" kern="1200" dirty="0" smtClean="0">
              <a:solidFill>
                <a:schemeClr val="bg1"/>
              </a:solidFill>
              <a:latin typeface="+mj-ea"/>
              <a:ea typeface="+mj-ea"/>
            </a:rPr>
            <a:t>，自动汇总</a:t>
          </a:r>
          <a:r>
            <a:rPr lang="zh-CN" altLang="en-US" sz="1600" kern="1200" dirty="0" smtClean="0">
              <a:latin typeface="+mj-ea"/>
              <a:ea typeface="+mj-ea"/>
            </a:rPr>
            <a:t>）</a:t>
          </a:r>
          <a:endParaRPr lang="zh-CN" altLang="en-US" sz="1600" kern="1200" dirty="0">
            <a:latin typeface="+mj-ea"/>
            <a:ea typeface="+mj-ea"/>
          </a:endParaRPr>
        </a:p>
      </dsp:txBody>
      <dsp:txXfrm rot="10800000">
        <a:off x="0" y="2539999"/>
        <a:ext cx="4064000" cy="1524000"/>
      </dsp:txXfrm>
    </dsp:sp>
    <dsp:sp modelId="{2DA920CC-A6D9-4664-92CB-FADBC2189EB5}">
      <dsp:nvSpPr>
        <dsp:cNvPr id="0" name=""/>
        <dsp:cNvSpPr/>
      </dsp:nvSpPr>
      <dsp:spPr>
        <a:xfrm rot="5400000">
          <a:off x="5080000" y="1016000"/>
          <a:ext cx="2032000" cy="4064000"/>
        </a:xfrm>
        <a:prstGeom prst="round1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latin typeface="+mj-ea"/>
              <a:ea typeface="+mj-ea"/>
            </a:rPr>
            <a:t>点赞</a:t>
          </a:r>
          <a:endParaRPr lang="en-US" altLang="zh-CN" sz="2100" kern="1200" dirty="0" smtClean="0">
            <a:latin typeface="+mj-ea"/>
            <a:ea typeface="+mj-ea"/>
          </a:endParaRP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+mj-ea"/>
              <a:ea typeface="+mj-ea"/>
            </a:rPr>
            <a:t>（课程中，为老师评价点赞）</a:t>
          </a:r>
          <a:endParaRPr lang="zh-CN" altLang="en-US" sz="1600" kern="1200" dirty="0">
            <a:latin typeface="+mj-ea"/>
            <a:ea typeface="+mj-ea"/>
          </a:endParaRPr>
        </a:p>
      </dsp:txBody>
      <dsp:txXfrm rot="-5400000">
        <a:off x="4064000" y="2539999"/>
        <a:ext cx="4064000" cy="1524000"/>
      </dsp:txXfrm>
    </dsp:sp>
    <dsp:sp modelId="{F384572A-A21B-4A80-B95E-028D69965EE9}">
      <dsp:nvSpPr>
        <dsp:cNvPr id="0" name=""/>
        <dsp:cNvSpPr/>
      </dsp:nvSpPr>
      <dsp:spPr>
        <a:xfrm>
          <a:off x="2844799" y="1523999"/>
          <a:ext cx="2438400" cy="1016000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+mj-ea"/>
              <a:ea typeface="+mj-ea"/>
            </a:rPr>
            <a:t>师生互动</a:t>
          </a:r>
          <a:endParaRPr lang="zh-CN" altLang="en-US" sz="4000" kern="1200" dirty="0">
            <a:latin typeface="+mj-ea"/>
            <a:ea typeface="+mj-ea"/>
          </a:endParaRPr>
        </a:p>
      </dsp:txBody>
      <dsp:txXfrm>
        <a:off x="2894396" y="1573596"/>
        <a:ext cx="2339206" cy="9168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#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srcNode" val="gear1srcNode"/>
          <dgm:param type="dstNode" val="gear1dstNode"/>
          <dgm:param type="connRout" val="curv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srcNode" val="gear2srcNode"/>
          <dgm:param type="dstNode" val="gear2dstNode"/>
          <dgm:param type="connRout" val="curv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srcNode" val="gear3srcNode"/>
          <dgm:param type="dstNode" val="gear3dstNode"/>
          <dgm:param type="connRout" val="curv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#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pyraLvlNode" val="level"/>
          <dgm:param type="pyraAcctTxNode" val="acctTx"/>
          <dgm:param type="pyraAcctBkgdNode" val="acctBkgd"/>
          <dgm:param type="linDir" val="fromB"/>
          <dgm:param type="txDir" val="fromT"/>
          <dgm:param type="pyraAcctPos" val="aft"/>
          <dgm:param type="pyraAcctTxMar" val="step"/>
        </dgm:alg>
      </dgm:if>
      <dgm:else name="Name3">
        <dgm:alg type="pyra">
          <dgm:param type="pyraLvlNode" val="level"/>
          <dgm:param type="pyraAcctTxNode" val="acctTx"/>
          <dgm:param type="pyraAcctBkgdNode" val="acctBkgd"/>
          <dgm:param type="linDir" val="fromB"/>
          <dgm:param type="txDir" val="fromT"/>
          <dgm:param type="pyraAcctPos" val="bef"/>
          <dgm:param type="pyraAcctTxMar" val="step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#3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33E1B414-8F6B-4079-A3F1-18E5C23852BC}" type="datetimeFigureOut">
              <a:rPr lang="zh-CN" altLang="en-US"/>
              <a:pPr>
                <a:defRPr/>
              </a:pPr>
              <a:t>2017/9/6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48A03920-20AB-4F42-8452-2CC76D74080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9910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72A81E48-923C-4284-A558-BE874FF22E7C}" type="datetimeFigureOut">
              <a:rPr lang="zh-CN" altLang="en-US"/>
              <a:pPr>
                <a:defRPr/>
              </a:pPr>
              <a:t>2017/9/6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8C13095B-2192-4AF4-86DF-49011318263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49534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smtClean="0"/>
              <a:t>整个</a:t>
            </a:r>
            <a:r>
              <a:rPr lang="en-US" altLang="zh-CN" smtClean="0"/>
              <a:t>PPT</a:t>
            </a:r>
            <a:r>
              <a:rPr lang="zh-CN" altLang="en-US" smtClean="0"/>
              <a:t>的逻辑：</a:t>
            </a:r>
            <a:endParaRPr lang="en-US" altLang="zh-CN" smtClean="0"/>
          </a:p>
          <a:p>
            <a:pPr>
              <a:spcBef>
                <a:spcPct val="0"/>
              </a:spcBef>
            </a:pPr>
            <a:r>
              <a:rPr lang="en-US" altLang="zh-CN" smtClean="0"/>
              <a:t>1</a:t>
            </a:r>
            <a:r>
              <a:rPr lang="zh-CN" altLang="en-US" smtClean="0"/>
              <a:t>、公司的介绍，介绍敏行公司的核心价值</a:t>
            </a:r>
            <a:endParaRPr lang="en-US" altLang="zh-CN" smtClean="0"/>
          </a:p>
          <a:p>
            <a:pPr>
              <a:spcBef>
                <a:spcPct val="0"/>
              </a:spcBef>
            </a:pPr>
            <a:r>
              <a:rPr lang="en-US" altLang="zh-CN" smtClean="0"/>
              <a:t>2</a:t>
            </a:r>
            <a:r>
              <a:rPr lang="zh-CN" altLang="en-US" smtClean="0"/>
              <a:t>、总体设计理念，来自于借鉴国内外的先进教学理念，形成敏行的顶层设计理念</a:t>
            </a:r>
            <a:endParaRPr lang="en-US" altLang="zh-CN" smtClean="0"/>
          </a:p>
          <a:p>
            <a:pPr>
              <a:spcBef>
                <a:spcPct val="0"/>
              </a:spcBef>
            </a:pPr>
            <a:r>
              <a:rPr lang="en-US" altLang="zh-CN" smtClean="0"/>
              <a:t>3</a:t>
            </a:r>
            <a:r>
              <a:rPr lang="zh-CN" altLang="en-US" smtClean="0"/>
              <a:t>、解决方案分为</a:t>
            </a:r>
            <a:r>
              <a:rPr lang="en-US" altLang="zh-CN" smtClean="0"/>
              <a:t>6</a:t>
            </a:r>
            <a:r>
              <a:rPr lang="zh-CN" altLang="en-US" smtClean="0"/>
              <a:t>个部分来介绍，分别从课前（在线训练），课中（一体化教室融合教，学，练，评），课后（</a:t>
            </a:r>
            <a:r>
              <a:rPr lang="en-US" altLang="zh-CN" smtClean="0"/>
              <a:t>OSCE</a:t>
            </a:r>
            <a:r>
              <a:rPr lang="zh-CN" altLang="en-US" smtClean="0"/>
              <a:t>考试），形成性评价，智能化管理，运营维护几个部分来介绍，重点讲解在线训练，一体化教室，开放训练，</a:t>
            </a:r>
            <a:r>
              <a:rPr lang="en-US" altLang="zh-CN" smtClean="0"/>
              <a:t>OSCE</a:t>
            </a:r>
            <a:r>
              <a:rPr lang="zh-CN" altLang="en-US" smtClean="0"/>
              <a:t>考试，形成性评价，基于形成性评价的管理，运营维护。</a:t>
            </a:r>
            <a:endParaRPr lang="en-US" altLang="zh-CN" smtClean="0"/>
          </a:p>
          <a:p>
            <a:pPr>
              <a:spcBef>
                <a:spcPct val="0"/>
              </a:spcBef>
            </a:pPr>
            <a:r>
              <a:rPr lang="en-US" altLang="zh-CN" smtClean="0"/>
              <a:t>4</a:t>
            </a:r>
            <a:r>
              <a:rPr lang="zh-CN" altLang="en-US" smtClean="0"/>
              <a:t>、总结解决方案的要点，强调我们提供一站式的解决方案，通过合作伙伴展现实力。</a:t>
            </a:r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23EF63D-A53D-4D09-BDDA-62F01157689B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smtClean="0"/>
              <a:t>整个</a:t>
            </a:r>
            <a:r>
              <a:rPr lang="en-US" altLang="zh-CN" smtClean="0"/>
              <a:t>PPT</a:t>
            </a:r>
            <a:r>
              <a:rPr lang="zh-CN" altLang="en-US" smtClean="0"/>
              <a:t>的逻辑：</a:t>
            </a:r>
            <a:endParaRPr lang="en-US" altLang="zh-CN" smtClean="0"/>
          </a:p>
          <a:p>
            <a:pPr>
              <a:spcBef>
                <a:spcPct val="0"/>
              </a:spcBef>
            </a:pPr>
            <a:r>
              <a:rPr lang="en-US" altLang="zh-CN" smtClean="0"/>
              <a:t>1</a:t>
            </a:r>
            <a:r>
              <a:rPr lang="zh-CN" altLang="en-US" smtClean="0"/>
              <a:t>、公司的介绍，介绍敏行公司的核心价值</a:t>
            </a:r>
            <a:endParaRPr lang="en-US" altLang="zh-CN" smtClean="0"/>
          </a:p>
          <a:p>
            <a:pPr>
              <a:spcBef>
                <a:spcPct val="0"/>
              </a:spcBef>
            </a:pPr>
            <a:r>
              <a:rPr lang="en-US" altLang="zh-CN" smtClean="0"/>
              <a:t>2</a:t>
            </a:r>
            <a:r>
              <a:rPr lang="zh-CN" altLang="en-US" smtClean="0"/>
              <a:t>、总体设计理念，来自于借鉴国内外的先进教学理念，形成敏行的顶层设计理念</a:t>
            </a:r>
            <a:endParaRPr lang="en-US" altLang="zh-CN" smtClean="0"/>
          </a:p>
          <a:p>
            <a:pPr>
              <a:spcBef>
                <a:spcPct val="0"/>
              </a:spcBef>
            </a:pPr>
            <a:r>
              <a:rPr lang="en-US" altLang="zh-CN" smtClean="0"/>
              <a:t>3</a:t>
            </a:r>
            <a:r>
              <a:rPr lang="zh-CN" altLang="en-US" smtClean="0"/>
              <a:t>、解决方案分为</a:t>
            </a:r>
            <a:r>
              <a:rPr lang="en-US" altLang="zh-CN" smtClean="0"/>
              <a:t>6</a:t>
            </a:r>
            <a:r>
              <a:rPr lang="zh-CN" altLang="en-US" smtClean="0"/>
              <a:t>个部分来介绍，分别从课前（在线训练），课中（一体化教室融合教，学，练，评），课后（</a:t>
            </a:r>
            <a:r>
              <a:rPr lang="en-US" altLang="zh-CN" smtClean="0"/>
              <a:t>OSCE</a:t>
            </a:r>
            <a:r>
              <a:rPr lang="zh-CN" altLang="en-US" smtClean="0"/>
              <a:t>考试），形成性评价，智能化管理，运营维护几个部分来介绍，重点讲解在线训练，一体化教室，开放训练，</a:t>
            </a:r>
            <a:r>
              <a:rPr lang="en-US" altLang="zh-CN" smtClean="0"/>
              <a:t>OSCE</a:t>
            </a:r>
            <a:r>
              <a:rPr lang="zh-CN" altLang="en-US" smtClean="0"/>
              <a:t>考试，形成性评价，基于形成性评价的管理，运营维护。</a:t>
            </a:r>
            <a:endParaRPr lang="en-US" altLang="zh-CN" smtClean="0"/>
          </a:p>
          <a:p>
            <a:pPr>
              <a:spcBef>
                <a:spcPct val="0"/>
              </a:spcBef>
            </a:pPr>
            <a:r>
              <a:rPr lang="en-US" altLang="zh-CN" smtClean="0"/>
              <a:t>4</a:t>
            </a:r>
            <a:r>
              <a:rPr lang="zh-CN" altLang="en-US" smtClean="0"/>
              <a:t>、总结解决方案的要点，强调我们提供一站式的解决方案，通过合作伙伴展现实力。</a:t>
            </a:r>
          </a:p>
        </p:txBody>
      </p:sp>
      <p:sp>
        <p:nvSpPr>
          <p:cNvPr id="604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F16D539-4BD1-404E-8533-C63E03DF9AEF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smtClean="0"/>
              <a:t>整个</a:t>
            </a:r>
            <a:r>
              <a:rPr lang="en-US" altLang="zh-CN" smtClean="0"/>
              <a:t>PPT</a:t>
            </a:r>
            <a:r>
              <a:rPr lang="zh-CN" altLang="en-US" smtClean="0"/>
              <a:t>的逻辑：</a:t>
            </a:r>
            <a:endParaRPr lang="en-US" altLang="zh-CN" smtClean="0"/>
          </a:p>
          <a:p>
            <a:pPr>
              <a:spcBef>
                <a:spcPct val="0"/>
              </a:spcBef>
            </a:pPr>
            <a:r>
              <a:rPr lang="en-US" altLang="zh-CN" smtClean="0"/>
              <a:t>1</a:t>
            </a:r>
            <a:r>
              <a:rPr lang="zh-CN" altLang="en-US" smtClean="0"/>
              <a:t>、公司的介绍，介绍敏行公司的核心价值</a:t>
            </a:r>
            <a:endParaRPr lang="en-US" altLang="zh-CN" smtClean="0"/>
          </a:p>
          <a:p>
            <a:pPr>
              <a:spcBef>
                <a:spcPct val="0"/>
              </a:spcBef>
            </a:pPr>
            <a:r>
              <a:rPr lang="en-US" altLang="zh-CN" smtClean="0"/>
              <a:t>2</a:t>
            </a:r>
            <a:r>
              <a:rPr lang="zh-CN" altLang="en-US" smtClean="0"/>
              <a:t>、总体设计理念，来自于借鉴国内外的先进教学理念，形成敏行的顶层设计理念</a:t>
            </a:r>
            <a:endParaRPr lang="en-US" altLang="zh-CN" smtClean="0"/>
          </a:p>
          <a:p>
            <a:pPr>
              <a:spcBef>
                <a:spcPct val="0"/>
              </a:spcBef>
            </a:pPr>
            <a:r>
              <a:rPr lang="en-US" altLang="zh-CN" smtClean="0"/>
              <a:t>3</a:t>
            </a:r>
            <a:r>
              <a:rPr lang="zh-CN" altLang="en-US" smtClean="0"/>
              <a:t>、解决方案分为</a:t>
            </a:r>
            <a:r>
              <a:rPr lang="en-US" altLang="zh-CN" smtClean="0"/>
              <a:t>6</a:t>
            </a:r>
            <a:r>
              <a:rPr lang="zh-CN" altLang="en-US" smtClean="0"/>
              <a:t>个部分来介绍，分别从课前（在线训练），课中（一体化教室融合教，学，练，评），课后（</a:t>
            </a:r>
            <a:r>
              <a:rPr lang="en-US" altLang="zh-CN" smtClean="0"/>
              <a:t>OSCE</a:t>
            </a:r>
            <a:r>
              <a:rPr lang="zh-CN" altLang="en-US" smtClean="0"/>
              <a:t>考试），形成性评价，智能化管理，运营维护几个部分来介绍，重点讲解在线训练，一体化教室，开放训练，</a:t>
            </a:r>
            <a:r>
              <a:rPr lang="en-US" altLang="zh-CN" smtClean="0"/>
              <a:t>OSCE</a:t>
            </a:r>
            <a:r>
              <a:rPr lang="zh-CN" altLang="en-US" smtClean="0"/>
              <a:t>考试，形成性评价，基于形成性评价的管理，运营维护。</a:t>
            </a:r>
            <a:endParaRPr lang="en-US" altLang="zh-CN" smtClean="0"/>
          </a:p>
          <a:p>
            <a:pPr>
              <a:spcBef>
                <a:spcPct val="0"/>
              </a:spcBef>
            </a:pPr>
            <a:r>
              <a:rPr lang="en-US" altLang="zh-CN" smtClean="0"/>
              <a:t>4</a:t>
            </a:r>
            <a:r>
              <a:rPr lang="zh-CN" altLang="en-US" smtClean="0"/>
              <a:t>、总结解决方案的要点，强调我们提供一站式的解决方案，通过合作伙伴展现实力。</a:t>
            </a:r>
          </a:p>
        </p:txBody>
      </p:sp>
      <p:sp>
        <p:nvSpPr>
          <p:cNvPr id="614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01DDCC4-CECD-4243-833F-734CDA6A1E47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smtClean="0">
                <a:latin typeface="仿宋_GB2312" pitchFamily="49" charset="-122"/>
                <a:ea typeface="仿宋_GB2312" pitchFamily="49" charset="-122"/>
              </a:rPr>
              <a:t>在</a:t>
            </a:r>
            <a:r>
              <a:rPr lang="zh-CN" altLang="en-US" smtClean="0"/>
              <a:t>满足教育部临床专业认证中技能训练的要求、满足日常教学考试基本要求的基础上，以前瞻性的医学临床技能理念为指导，充分发挥贵州大数据优势，结合国际最新趋势，以</a:t>
            </a:r>
            <a:r>
              <a:rPr lang="zh-CN" altLang="en-US" smtClean="0">
                <a:latin typeface="仿宋_GB2312" pitchFamily="49" charset="-122"/>
                <a:ea typeface="仿宋_GB2312" pitchFamily="49" charset="-122"/>
              </a:rPr>
              <a:t>提高临床技能教学质量为中心，采用现代教育技术，实现信息化、网络化、智能化的教学、学习、训练、考试、评价、管理的综合系统及平台，通过合作开发，以持续的技术投入，为智慧型临床技能中心的建设与发展提供技术动力</a:t>
            </a:r>
            <a:endParaRPr lang="zh-CN" altLang="en-US" sz="1100" smtClean="0">
              <a:latin typeface="仿宋_GB2312" pitchFamily="49" charset="-122"/>
              <a:ea typeface="仿宋_GB2312" pitchFamily="49" charset="-122"/>
            </a:endParaRPr>
          </a:p>
          <a:p>
            <a:pPr>
              <a:spcBef>
                <a:spcPct val="0"/>
              </a:spcBef>
              <a:buFont typeface="Wingdings" pitchFamily="2" charset="2"/>
              <a:buChar char="u"/>
            </a:pPr>
            <a:endParaRPr lang="zh-CN" altLang="en-US" sz="1100" smtClean="0"/>
          </a:p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624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CD2BB77-762E-4512-8E67-2173BF2AC4D1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smtClean="0"/>
              <a:t>课前推送较大文件，同时共享至所有学生机；</a:t>
            </a:r>
            <a:endParaRPr lang="en-US" altLang="zh-CN" smtClean="0"/>
          </a:p>
          <a:p>
            <a:pPr>
              <a:spcBef>
                <a:spcPct val="0"/>
              </a:spcBef>
            </a:pPr>
            <a:r>
              <a:rPr lang="zh-CN" altLang="en-US" smtClean="0"/>
              <a:t>学生可以自由打开推送病例，读片、讨论，教师也可以发起学生写报告，学生在规定时间内完成病例讨论，独立书写诊断报告</a:t>
            </a:r>
            <a:endParaRPr lang="en-US" altLang="zh-CN" smtClean="0"/>
          </a:p>
          <a:p>
            <a:pPr>
              <a:spcBef>
                <a:spcPct val="0"/>
              </a:spcBef>
            </a:pPr>
            <a:r>
              <a:rPr lang="zh-CN" altLang="en-US" smtClean="0"/>
              <a:t>成绩统计是常规课程较容易缺失的一部分，无法清楚学生知识掌握的情况</a:t>
            </a:r>
            <a:endParaRPr lang="en-US" altLang="zh-CN" smtClean="0"/>
          </a:p>
          <a:p>
            <a:pPr>
              <a:spcBef>
                <a:spcPct val="0"/>
              </a:spcBef>
            </a:pPr>
            <a:r>
              <a:rPr lang="zh-CN" altLang="en-US" smtClean="0"/>
              <a:t>学生互评：由于诊断报告为主观题，无法自动评价，学生互评，降低教师工作量</a:t>
            </a:r>
          </a:p>
        </p:txBody>
      </p:sp>
      <p:sp>
        <p:nvSpPr>
          <p:cNvPr id="634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513326B-8014-4E2E-8A5B-5D160840DB56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smtClean="0"/>
              <a:t>课前推送较大文件，同时共享至所有学生机；</a:t>
            </a:r>
            <a:endParaRPr lang="en-US" altLang="zh-CN" smtClean="0"/>
          </a:p>
          <a:p>
            <a:pPr>
              <a:spcBef>
                <a:spcPct val="0"/>
              </a:spcBef>
            </a:pPr>
            <a:r>
              <a:rPr lang="zh-CN" altLang="en-US" smtClean="0"/>
              <a:t>学生可以自由打开推送病例，读片、讨论，教师也可以发起学生写报告，学生在规定时间内完成病例讨论，独立书写诊断报告</a:t>
            </a:r>
            <a:endParaRPr lang="en-US" altLang="zh-CN" smtClean="0"/>
          </a:p>
          <a:p>
            <a:pPr>
              <a:spcBef>
                <a:spcPct val="0"/>
              </a:spcBef>
            </a:pPr>
            <a:r>
              <a:rPr lang="zh-CN" altLang="en-US" smtClean="0"/>
              <a:t>成绩统计是常规课程较容易缺失的一部分，无法清楚学生知识掌握的情况</a:t>
            </a:r>
            <a:endParaRPr lang="en-US" altLang="zh-CN" smtClean="0"/>
          </a:p>
          <a:p>
            <a:pPr>
              <a:spcBef>
                <a:spcPct val="0"/>
              </a:spcBef>
            </a:pPr>
            <a:r>
              <a:rPr lang="zh-CN" altLang="en-US" smtClean="0"/>
              <a:t>学生互评：由于诊断报告为主观题，无法自动评价，学生互评，降低教师工作量</a:t>
            </a:r>
          </a:p>
        </p:txBody>
      </p:sp>
      <p:sp>
        <p:nvSpPr>
          <p:cNvPr id="645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AB9DE7A-18ED-4A49-BC59-707F07A38A90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smtClean="0"/>
              <a:t>数据的反馈，对教师的教学也是一种数据管理和激励</a:t>
            </a:r>
          </a:p>
        </p:txBody>
      </p:sp>
      <p:sp>
        <p:nvSpPr>
          <p:cNvPr id="655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62A4EED-F3E4-4F9A-8307-DCCA2C5BBE3E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smtClean="0"/>
              <a:t>整个</a:t>
            </a:r>
            <a:r>
              <a:rPr lang="en-US" altLang="zh-CN" smtClean="0"/>
              <a:t>PPT</a:t>
            </a:r>
            <a:r>
              <a:rPr lang="zh-CN" altLang="en-US" smtClean="0"/>
              <a:t>的逻辑：</a:t>
            </a:r>
            <a:endParaRPr lang="en-US" altLang="zh-CN" smtClean="0"/>
          </a:p>
          <a:p>
            <a:pPr>
              <a:spcBef>
                <a:spcPct val="0"/>
              </a:spcBef>
            </a:pPr>
            <a:r>
              <a:rPr lang="en-US" altLang="zh-CN" smtClean="0"/>
              <a:t>1</a:t>
            </a:r>
            <a:r>
              <a:rPr lang="zh-CN" altLang="en-US" smtClean="0"/>
              <a:t>、公司的介绍，介绍敏行公司的核心价值</a:t>
            </a:r>
            <a:endParaRPr lang="en-US" altLang="zh-CN" smtClean="0"/>
          </a:p>
          <a:p>
            <a:pPr>
              <a:spcBef>
                <a:spcPct val="0"/>
              </a:spcBef>
            </a:pPr>
            <a:r>
              <a:rPr lang="en-US" altLang="zh-CN" smtClean="0"/>
              <a:t>2</a:t>
            </a:r>
            <a:r>
              <a:rPr lang="zh-CN" altLang="en-US" smtClean="0"/>
              <a:t>、总体设计理念，来自于借鉴国内外的先进教学理念，形成敏行的顶层设计理念</a:t>
            </a:r>
            <a:endParaRPr lang="en-US" altLang="zh-CN" smtClean="0"/>
          </a:p>
          <a:p>
            <a:pPr>
              <a:spcBef>
                <a:spcPct val="0"/>
              </a:spcBef>
            </a:pPr>
            <a:r>
              <a:rPr lang="en-US" altLang="zh-CN" smtClean="0"/>
              <a:t>3</a:t>
            </a:r>
            <a:r>
              <a:rPr lang="zh-CN" altLang="en-US" smtClean="0"/>
              <a:t>、解决方案分为</a:t>
            </a:r>
            <a:r>
              <a:rPr lang="en-US" altLang="zh-CN" smtClean="0"/>
              <a:t>6</a:t>
            </a:r>
            <a:r>
              <a:rPr lang="zh-CN" altLang="en-US" smtClean="0"/>
              <a:t>个部分来介绍，分别从课前（在线训练），课中（一体化教室融合教，学，练，评），课后（</a:t>
            </a:r>
            <a:r>
              <a:rPr lang="en-US" altLang="zh-CN" smtClean="0"/>
              <a:t>OSCE</a:t>
            </a:r>
            <a:r>
              <a:rPr lang="zh-CN" altLang="en-US" smtClean="0"/>
              <a:t>考试），形成性评价，智能化管理，运营维护几个部分来介绍，重点讲解在线训练，一体化教室，开放训练，</a:t>
            </a:r>
            <a:r>
              <a:rPr lang="en-US" altLang="zh-CN" smtClean="0"/>
              <a:t>OSCE</a:t>
            </a:r>
            <a:r>
              <a:rPr lang="zh-CN" altLang="en-US" smtClean="0"/>
              <a:t>考试，形成性评价，基于形成性评价的管理，运营维护。</a:t>
            </a:r>
            <a:endParaRPr lang="en-US" altLang="zh-CN" smtClean="0"/>
          </a:p>
          <a:p>
            <a:pPr>
              <a:spcBef>
                <a:spcPct val="0"/>
              </a:spcBef>
            </a:pPr>
            <a:r>
              <a:rPr lang="en-US" altLang="zh-CN" smtClean="0"/>
              <a:t>4</a:t>
            </a:r>
            <a:r>
              <a:rPr lang="zh-CN" altLang="en-US" smtClean="0"/>
              <a:t>、总结解决方案的要点，强调我们提供一站式的解决方案，通过合作伙伴展现实力。</a:t>
            </a:r>
          </a:p>
        </p:txBody>
      </p:sp>
      <p:sp>
        <p:nvSpPr>
          <p:cNvPr id="665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2A60BC5-2561-4292-A02C-CA428D48AEEC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smtClean="0"/>
              <a:t>整个</a:t>
            </a:r>
            <a:r>
              <a:rPr lang="en-US" altLang="zh-CN" smtClean="0"/>
              <a:t>PPT</a:t>
            </a:r>
            <a:r>
              <a:rPr lang="zh-CN" altLang="en-US" smtClean="0"/>
              <a:t>的逻辑：</a:t>
            </a:r>
            <a:endParaRPr lang="en-US" altLang="zh-CN" smtClean="0"/>
          </a:p>
          <a:p>
            <a:pPr>
              <a:spcBef>
                <a:spcPct val="0"/>
              </a:spcBef>
            </a:pPr>
            <a:r>
              <a:rPr lang="en-US" altLang="zh-CN" smtClean="0"/>
              <a:t>1</a:t>
            </a:r>
            <a:r>
              <a:rPr lang="zh-CN" altLang="en-US" smtClean="0"/>
              <a:t>、公司的介绍，介绍敏行公司的核心价值</a:t>
            </a:r>
            <a:endParaRPr lang="en-US" altLang="zh-CN" smtClean="0"/>
          </a:p>
          <a:p>
            <a:pPr>
              <a:spcBef>
                <a:spcPct val="0"/>
              </a:spcBef>
            </a:pPr>
            <a:r>
              <a:rPr lang="en-US" altLang="zh-CN" smtClean="0"/>
              <a:t>2</a:t>
            </a:r>
            <a:r>
              <a:rPr lang="zh-CN" altLang="en-US" smtClean="0"/>
              <a:t>、总体设计理念，来自于借鉴国内外的先进教学理念，形成敏行的顶层设计理念</a:t>
            </a:r>
            <a:endParaRPr lang="en-US" altLang="zh-CN" smtClean="0"/>
          </a:p>
          <a:p>
            <a:pPr>
              <a:spcBef>
                <a:spcPct val="0"/>
              </a:spcBef>
            </a:pPr>
            <a:r>
              <a:rPr lang="en-US" altLang="zh-CN" smtClean="0"/>
              <a:t>3</a:t>
            </a:r>
            <a:r>
              <a:rPr lang="zh-CN" altLang="en-US" smtClean="0"/>
              <a:t>、解决方案分为</a:t>
            </a:r>
            <a:r>
              <a:rPr lang="en-US" altLang="zh-CN" smtClean="0"/>
              <a:t>6</a:t>
            </a:r>
            <a:r>
              <a:rPr lang="zh-CN" altLang="en-US" smtClean="0"/>
              <a:t>个部分来介绍，分别从课前（在线训练），课中（一体化教室融合教，学，练，评），课后（</a:t>
            </a:r>
            <a:r>
              <a:rPr lang="en-US" altLang="zh-CN" smtClean="0"/>
              <a:t>OSCE</a:t>
            </a:r>
            <a:r>
              <a:rPr lang="zh-CN" altLang="en-US" smtClean="0"/>
              <a:t>考试），形成性评价，智能化管理，运营维护几个部分来介绍，重点讲解在线训练，一体化教室，开放训练，</a:t>
            </a:r>
            <a:r>
              <a:rPr lang="en-US" altLang="zh-CN" smtClean="0"/>
              <a:t>OSCE</a:t>
            </a:r>
            <a:r>
              <a:rPr lang="zh-CN" altLang="en-US" smtClean="0"/>
              <a:t>考试，形成性评价，基于形成性评价的管理，运营维护。</a:t>
            </a:r>
            <a:endParaRPr lang="en-US" altLang="zh-CN" smtClean="0"/>
          </a:p>
          <a:p>
            <a:pPr>
              <a:spcBef>
                <a:spcPct val="0"/>
              </a:spcBef>
            </a:pPr>
            <a:r>
              <a:rPr lang="en-US" altLang="zh-CN" smtClean="0"/>
              <a:t>4</a:t>
            </a:r>
            <a:r>
              <a:rPr lang="zh-CN" altLang="en-US" smtClean="0"/>
              <a:t>、总结解决方案的要点，强调我们提供一站式的解决方案，通过合作伙伴展现实力。</a:t>
            </a:r>
          </a:p>
        </p:txBody>
      </p:sp>
      <p:sp>
        <p:nvSpPr>
          <p:cNvPr id="675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EBA6C57-1C8D-4A2E-A96E-6FDDABEFFBDA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不明确的：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这个学院是目前护理系的全部在这训练，还是专门针对康养学生的？</a:t>
            </a:r>
          </a:p>
          <a:p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D57F3-C0E0-4DAC-BD71-22911A8BDBAD}" type="slidenum">
              <a:rPr lang="zh-CN" altLang="en-US" smtClean="0">
                <a:solidFill>
                  <a:prstClr val="black"/>
                </a:solidFill>
              </a:rPr>
              <a:pPr/>
              <a:t>43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205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smtClean="0"/>
              <a:t>P48</a:t>
            </a:r>
          </a:p>
          <a:p>
            <a:pPr>
              <a:spcBef>
                <a:spcPct val="0"/>
              </a:spcBef>
            </a:pPr>
            <a:r>
              <a:rPr lang="zh-CN" altLang="en-US" smtClean="0"/>
              <a:t>这这一页如何诠释，医学教育的核心是医学，教育技术是承载医学的，现代教育技术由先进的教学模式和先进的科学技术两部分组成，科学技术是现代教育技术的发动机和催化剂，使教育技术更好的为医学服务，提高医学教育的效率和效果。所以说医学教育水平的提高，依靠采用先进的教育技术，先进的教育技术又是由先进的教学模式和先进的科技手段组成，所以说医学，教育，科技是三维一体的，就像图中三个紧紧咬合在一起的齿轮，依靠科技和教育的发展带动医学教育的发展。</a:t>
            </a:r>
            <a:endParaRPr lang="en-US" altLang="zh-CN" smtClean="0"/>
          </a:p>
          <a:p>
            <a:pPr>
              <a:spcBef>
                <a:spcPct val="0"/>
              </a:spcBef>
            </a:pPr>
            <a:r>
              <a:rPr lang="zh-CN" altLang="en-US" smtClean="0"/>
              <a:t>如果简单点介绍这个三维一体，就是医学是核心，医学承载在教育技术之上，科技是催化剂，使教育技术更好的为医学服务，是医学教育更有效果和效率。</a:t>
            </a:r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E27E5C-B5B0-40C1-B684-8E5ED7240E1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smtClean="0"/>
              <a:t>P49</a:t>
            </a:r>
          </a:p>
          <a:p>
            <a:pPr>
              <a:spcBef>
                <a:spcPct val="0"/>
              </a:spcBef>
            </a:pPr>
            <a:r>
              <a:rPr lang="zh-CN" altLang="en-US" smtClean="0"/>
              <a:t>上一页提到了科技，这一页就讲解我们应用到医学教育中的科技</a:t>
            </a:r>
            <a:endParaRPr lang="en-US" altLang="zh-CN" smtClean="0"/>
          </a:p>
          <a:p>
            <a:pPr>
              <a:spcBef>
                <a:spcPct val="0"/>
              </a:spcBef>
            </a:pPr>
            <a:r>
              <a:rPr lang="en-US" altLang="zh-CN" smtClean="0"/>
              <a:t>1</a:t>
            </a:r>
            <a:r>
              <a:rPr lang="zh-CN" altLang="en-US" smtClean="0"/>
              <a:t>、智能技术：指我们的虚拟仿真智能设备，其中用到了人工智能技术，智能传感技术，生物力学反馈技术等，由于有智能纠错反馈功能，所以能够起到智能病人，智能教师的作用。</a:t>
            </a:r>
            <a:endParaRPr lang="en-US" altLang="zh-CN" smtClean="0"/>
          </a:p>
          <a:p>
            <a:pPr>
              <a:spcBef>
                <a:spcPct val="0"/>
              </a:spcBef>
            </a:pPr>
            <a:r>
              <a:rPr lang="en-US" altLang="zh-CN" smtClean="0"/>
              <a:t>2</a:t>
            </a:r>
            <a:r>
              <a:rPr lang="zh-CN" altLang="en-US" smtClean="0"/>
              <a:t>、大数据分析：贯穿教学练考评全流程的形成性评价数据收集，分析，总结，可视化呈现，取代以前纸质化的落后管理方式。临床的大数据，例如：临床</a:t>
            </a:r>
            <a:r>
              <a:rPr lang="en-US" altLang="zh-CN" smtClean="0"/>
              <a:t>PACS</a:t>
            </a:r>
            <a:r>
              <a:rPr lang="zh-CN" altLang="en-US" smtClean="0"/>
              <a:t>影像数据，应用于学生读片训练，让学生早临床，多临床。</a:t>
            </a:r>
            <a:endParaRPr lang="en-US" altLang="zh-CN" smtClean="0"/>
          </a:p>
          <a:p>
            <a:pPr>
              <a:spcBef>
                <a:spcPct val="0"/>
              </a:spcBef>
            </a:pPr>
            <a:r>
              <a:rPr lang="en-US" altLang="zh-CN" smtClean="0"/>
              <a:t>3</a:t>
            </a:r>
            <a:r>
              <a:rPr lang="zh-CN" altLang="en-US" smtClean="0"/>
              <a:t>、混合现实：基于模型人</a:t>
            </a:r>
            <a:r>
              <a:rPr lang="en-US" altLang="zh-CN" smtClean="0"/>
              <a:t>+VR</a:t>
            </a:r>
            <a:r>
              <a:rPr lang="zh-CN" altLang="en-US" smtClean="0"/>
              <a:t>技术构造出来的虚拟仿真情景，应用于情景化的教学方式，例如：基于情景化的急救训练，基于</a:t>
            </a:r>
            <a:r>
              <a:rPr lang="en-US" altLang="zh-CN" smtClean="0"/>
              <a:t>VR</a:t>
            </a:r>
            <a:r>
              <a:rPr lang="zh-CN" altLang="en-US" smtClean="0"/>
              <a:t>的无菌术训练，都是既有实体的模型人，又有虚拟的</a:t>
            </a:r>
            <a:r>
              <a:rPr lang="en-US" altLang="zh-CN" smtClean="0"/>
              <a:t>VR</a:t>
            </a:r>
            <a:r>
              <a:rPr lang="zh-CN" altLang="en-US" smtClean="0"/>
              <a:t>场景，即可以培养学生的动手能力，又可以锻炼学生的心理承受能力。</a:t>
            </a:r>
            <a:endParaRPr lang="en-US" altLang="zh-CN" smtClean="0"/>
          </a:p>
          <a:p>
            <a:pPr>
              <a:spcBef>
                <a:spcPct val="0"/>
              </a:spcBef>
            </a:pPr>
            <a:r>
              <a:rPr lang="en-US" altLang="zh-CN" smtClean="0"/>
              <a:t>4</a:t>
            </a:r>
            <a:r>
              <a:rPr lang="zh-CN" altLang="en-US" smtClean="0"/>
              <a:t>、虚拟现实：</a:t>
            </a:r>
            <a:r>
              <a:rPr lang="en-US" altLang="zh-CN" smtClean="0"/>
              <a:t>VR</a:t>
            </a:r>
            <a:r>
              <a:rPr lang="zh-CN" altLang="en-US" smtClean="0"/>
              <a:t>技术最适合应用在解剖教学中，多家著名的医学院，如汕头大学，川北医学院，南方医科大都表示对这个系统非常感兴趣，并且认为这是一个趋势。因为目前可用于解剖的尸体来源严重不足，学生实践的机会很少。这个技术正好可以解决这个问题，敏行在贵医的教学研究中心设计了一套</a:t>
            </a:r>
            <a:r>
              <a:rPr lang="en-US" altLang="zh-CN" smtClean="0"/>
              <a:t>VR</a:t>
            </a:r>
            <a:r>
              <a:rPr lang="zh-CN" altLang="en-US" smtClean="0"/>
              <a:t>的系统，可以清楚的展现人体各个层次的组织结构，每一个部分都可以拿到眼前观看细节。</a:t>
            </a:r>
          </a:p>
          <a:p>
            <a:pPr>
              <a:spcBef>
                <a:spcPct val="0"/>
              </a:spcBef>
            </a:pPr>
            <a:endParaRPr lang="en-US" altLang="zh-CN" smtClean="0"/>
          </a:p>
          <a:p>
            <a:pPr>
              <a:spcBef>
                <a:spcPct val="0"/>
              </a:spcBef>
            </a:pPr>
            <a:endParaRPr lang="en-US" altLang="zh-CN" smtClean="0"/>
          </a:p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8BB3BB6-7942-4FBF-939E-531188BCB186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smtClean="0"/>
              <a:t>P51</a:t>
            </a:r>
          </a:p>
          <a:p>
            <a:pPr>
              <a:spcBef>
                <a:spcPct val="0"/>
              </a:spcBef>
            </a:pPr>
            <a:r>
              <a:rPr lang="zh-CN" altLang="en-US" smtClean="0"/>
              <a:t>从架构上来说，技能中心的规划设计应该分为三个层次，最底层是整个架构的基础，包括网络基础建设和数据平台，在这一层的基础上依据教学需要，从教学练考评管各个环节来设计业务模块，所有模块的数据都是共享和互通的，最上层是总体的顶层设计理念，下面两层都是在顶层设计的架构框架下进行，同时下面两层也支撑顶层设计的落地达成目标。我们发现很多学校之前都只着眼于中间层，今天发现一个问题增加一个功能，导致系统缺乏一个整体规划，各个部分是割裂的，使用起来非常不方便，无法达到预想的目标。</a:t>
            </a:r>
            <a:endParaRPr lang="en-US" altLang="zh-CN" smtClean="0"/>
          </a:p>
          <a:p>
            <a:pPr>
              <a:spcBef>
                <a:spcPct val="0"/>
              </a:spcBef>
            </a:pPr>
            <a:r>
              <a:rPr lang="zh-CN" altLang="en-US" smtClean="0"/>
              <a:t>根据总体规划，分步实施的顶层理念，第一阶段先搭建好底层数据和网络，作为平台的基础。然后可以分若干个阶段，建设中间的各应用模块，</a:t>
            </a:r>
          </a:p>
        </p:txBody>
      </p:sp>
      <p:sp>
        <p:nvSpPr>
          <p:cNvPr id="5427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EA3EB2E-9A1A-4EA6-8AB2-7DD09074BF5A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smtClean="0"/>
              <a:t>P53</a:t>
            </a:r>
          </a:p>
          <a:p>
            <a:pPr>
              <a:spcBef>
                <a:spcPct val="0"/>
              </a:spcBef>
            </a:pPr>
            <a:r>
              <a:rPr lang="zh-CN" altLang="en-US" smtClean="0"/>
              <a:t>解决问题的原则是通过深入了解，分析客户的问题和需求，系统性前瞻性的解决问题满足需求，系统性是指站在更高的角度，整体融合的解决问题，而非头痛医头脚痛医脚，发现一个问题上一套系统。前瞻性是保证设计和技术的先进性和可持续发展进步，技能中心建成之后要保证在</a:t>
            </a:r>
            <a:r>
              <a:rPr lang="en-US" altLang="zh-CN" smtClean="0"/>
              <a:t>3~5</a:t>
            </a:r>
            <a:r>
              <a:rPr lang="zh-CN" altLang="en-US" smtClean="0"/>
              <a:t>年内是领先的，并且通过持续的运营优化和技术更新迭代，保证技能中心能够持续领先。建设的过程可以采用长期规划设计，分阶段实施的方式。我们可以借鉴国内外的成功经验和一些失败的经验，避免前面其他人走过的弯路，做到后发先至。</a:t>
            </a:r>
          </a:p>
        </p:txBody>
      </p:sp>
      <p:sp>
        <p:nvSpPr>
          <p:cNvPr id="5530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6F638D8-3A31-462B-95EA-785321E92CFF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smtClean="0"/>
              <a:t>P55</a:t>
            </a:r>
          </a:p>
          <a:p>
            <a:pPr>
              <a:spcBef>
                <a:spcPct val="0"/>
              </a:spcBef>
            </a:pPr>
            <a:r>
              <a:rPr lang="zh-CN" altLang="en-US" smtClean="0"/>
              <a:t>从下往上讲，我们的架构设计的出发点是解决下面</a:t>
            </a:r>
            <a:r>
              <a:rPr lang="en-US" altLang="zh-CN" smtClean="0"/>
              <a:t>7</a:t>
            </a:r>
            <a:r>
              <a:rPr lang="zh-CN" altLang="en-US" smtClean="0"/>
              <a:t>个环节中经常出现的问题和需求，全流程的优化教学过程。</a:t>
            </a:r>
            <a:r>
              <a:rPr lang="en-US" altLang="zh-CN" smtClean="0"/>
              <a:t>7</a:t>
            </a:r>
            <a:r>
              <a:rPr lang="zh-CN" altLang="en-US" smtClean="0"/>
              <a:t>个环节包括教学练考评管，包括教学之前的自主学习。</a:t>
            </a:r>
            <a:endParaRPr lang="en-US" altLang="zh-CN" smtClean="0"/>
          </a:p>
          <a:p>
            <a:pPr>
              <a:spcBef>
                <a:spcPct val="0"/>
              </a:spcBef>
            </a:pPr>
            <a:r>
              <a:rPr lang="zh-CN" altLang="en-US" smtClean="0"/>
              <a:t>我们设计理念是：聚焦在五个方向进行教育模式的优化创新</a:t>
            </a:r>
            <a:endParaRPr lang="en-US" altLang="zh-CN" smtClean="0"/>
          </a:p>
          <a:p>
            <a:pPr>
              <a:spcBef>
                <a:spcPct val="0"/>
              </a:spcBef>
            </a:pPr>
            <a:r>
              <a:rPr lang="zh-CN" altLang="en-US" smtClean="0"/>
              <a:t>讲</a:t>
            </a:r>
            <a:r>
              <a:rPr lang="en-US" altLang="zh-CN" smtClean="0"/>
              <a:t>5</a:t>
            </a:r>
            <a:r>
              <a:rPr lang="zh-CN" altLang="en-US" smtClean="0"/>
              <a:t>个方向，自主化是临床专业认证中的一个重要标准，我们通过在线训练，开放实验室，智能设备的纠错反馈，实现学生的自主学习，自主训练，自主测评。重练习讲我们通过开放训练增加学生训练时间，智能化讲通过智能训练设备提供纠错反馈，取代一部分老师的工作，解决生师比过高，师资紧张的问题，重评价讲形成性评价的价值，每一个教学环节都实时产生和收集形成性评价数据，可视化讲在形成性评价数据的基础上，管理者可以可视化的看到教学过程和学生的学习情况，全覆盖讲覆盖教学练考评管全流程，通过这</a:t>
            </a:r>
            <a:r>
              <a:rPr lang="en-US" altLang="zh-CN" smtClean="0"/>
              <a:t>5</a:t>
            </a:r>
            <a:r>
              <a:rPr lang="zh-CN" altLang="en-US" smtClean="0"/>
              <a:t>个方向的优化创新，最终实现临床技能教育模式的改革，达到同质化，高质量，有效率的教学。</a:t>
            </a:r>
          </a:p>
        </p:txBody>
      </p:sp>
      <p:sp>
        <p:nvSpPr>
          <p:cNvPr id="563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1E3E737-ACCF-4548-A428-8C9879A7ECC5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A072110-A2D0-4D42-919C-7252FEAE36F0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94BCCF9-A35A-483B-8D50-D1920E8D700F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93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6F70EEF-8E40-4D4B-8DDD-2D02FB21939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2D780A-3B3F-476A-96E3-AC3228C76E6A}" type="datetimeFigureOut">
              <a:rPr lang="zh-CN" altLang="en-US"/>
              <a:pPr>
                <a:defRPr/>
              </a:pPr>
              <a:t>2017/9/6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C85A1B-94E4-4CE3-8EB8-D7A547539D0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4667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CCAD02-BC9C-4937-B889-CE1CBBFBA602}" type="datetimeFigureOut">
              <a:rPr lang="zh-CN" altLang="en-US"/>
              <a:pPr>
                <a:defRPr/>
              </a:pPr>
              <a:t>2017/9/6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7AA716-4D08-4F64-9E21-A354D2CEF53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65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CD6D60-098E-4D2A-BEE3-E24594281087}" type="datetimeFigureOut">
              <a:rPr lang="zh-CN" altLang="en-US"/>
              <a:pPr>
                <a:defRPr/>
              </a:pPr>
              <a:t>2017/9/6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9B2099-C63E-4459-B67A-A39B212CB17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739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首页模板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7"/>
          <p:cNvSpPr/>
          <p:nvPr/>
        </p:nvSpPr>
        <p:spPr>
          <a:xfrm>
            <a:off x="0" y="4292600"/>
            <a:ext cx="12192000" cy="256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noProof="1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609600" y="4581128"/>
            <a:ext cx="10972800" cy="634083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1472925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16038"/>
            <a:ext cx="12192000" cy="5541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5" y="6442075"/>
            <a:ext cx="139065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855663"/>
            <a:ext cx="12192000" cy="77787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dirty="0"/>
          </a:p>
        </p:txBody>
      </p:sp>
      <p:sp>
        <p:nvSpPr>
          <p:cNvPr id="6" name="矩形 9"/>
          <p:cNvSpPr>
            <a:spLocks noChangeArrowheads="1"/>
          </p:cNvSpPr>
          <p:nvPr/>
        </p:nvSpPr>
        <p:spPr bwMode="auto">
          <a:xfrm>
            <a:off x="8591550" y="6442075"/>
            <a:ext cx="31019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 defTabSz="1217613"/>
            <a:r>
              <a:rPr lang="zh-CN" altLang="en-US" sz="1200">
                <a:solidFill>
                  <a:srgbClr val="555A60"/>
                </a:solidFill>
                <a:latin typeface="微软雅黑 Light"/>
                <a:ea typeface="微软雅黑 Light"/>
                <a:cs typeface="微软雅黑 Light"/>
              </a:rPr>
              <a:t>版权所有 违者必究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254000" y="6211888"/>
            <a:ext cx="11439525" cy="0"/>
          </a:xfrm>
          <a:prstGeom prst="line">
            <a:avLst/>
          </a:prstGeom>
          <a:ln>
            <a:solidFill>
              <a:srgbClr val="D9D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5768975" y="6388100"/>
            <a:ext cx="400050" cy="401638"/>
          </a:xfrm>
          <a:prstGeom prst="ellipse">
            <a:avLst/>
          </a:prstGeom>
          <a:noFill/>
          <a:ln w="19050">
            <a:solidFill>
              <a:srgbClr val="D9D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dirty="0">
              <a:solidFill>
                <a:srgbClr val="555A6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等腰三角形 8"/>
          <p:cNvSpPr/>
          <p:nvPr/>
        </p:nvSpPr>
        <p:spPr>
          <a:xfrm rot="16200000">
            <a:off x="5528470" y="6542881"/>
            <a:ext cx="195262" cy="92075"/>
          </a:xfrm>
          <a:prstGeom prst="triangle">
            <a:avLst/>
          </a:prstGeom>
          <a:solidFill>
            <a:srgbClr val="DAD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solidFill>
                <a:srgbClr val="ECECEC"/>
              </a:solidFill>
            </a:endParaRPr>
          </a:p>
        </p:txBody>
      </p:sp>
      <p:sp>
        <p:nvSpPr>
          <p:cNvPr id="10" name="等腰三角形 9"/>
          <p:cNvSpPr/>
          <p:nvPr/>
        </p:nvSpPr>
        <p:spPr>
          <a:xfrm rot="5690776">
            <a:off x="6214270" y="6542881"/>
            <a:ext cx="195262" cy="92075"/>
          </a:xfrm>
          <a:prstGeom prst="triangle">
            <a:avLst/>
          </a:prstGeom>
          <a:solidFill>
            <a:srgbClr val="DAD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solidFill>
                <a:srgbClr val="ECECE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64637"/>
            <a:ext cx="10972800" cy="634083"/>
          </a:xfrm>
          <a:prstGeom prst="rect">
            <a:avLst/>
          </a:prstGeom>
        </p:spPr>
        <p:txBody>
          <a:bodyPr/>
          <a:lstStyle>
            <a:lvl1pPr algn="l" defTabSz="1218565" rtl="0" eaLnBrk="1" latinLnBrk="0" hangingPunct="1">
              <a:spcBef>
                <a:spcPct val="0"/>
              </a:spcBef>
              <a:buNone/>
              <a:defRPr kumimoji="1" lang="zh-CN" altLang="en-US" sz="4265" b="1" kern="1200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1" name="幻灯片编号占位符 29"/>
          <p:cNvSpPr>
            <a:spLocks noGrp="1"/>
          </p:cNvSpPr>
          <p:nvPr>
            <p:ph type="sldNum" sz="quarter" idx="10"/>
          </p:nvPr>
        </p:nvSpPr>
        <p:spPr>
          <a:xfrm>
            <a:off x="4597400" y="6405563"/>
            <a:ext cx="2743200" cy="365125"/>
          </a:xfrm>
        </p:spPr>
        <p:txBody>
          <a:bodyPr/>
          <a:lstStyle>
            <a:lvl1pPr algn="ctr">
              <a:defRPr kumimoji="1" sz="1200" smtClean="0">
                <a:solidFill>
                  <a:schemeClr val="tx1">
                    <a:tint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1pPr>
          </a:lstStyle>
          <a:p>
            <a:pPr>
              <a:defRPr/>
            </a:pPr>
            <a:fld id="{371F0749-375B-41EB-AE87-BF7649466A4E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5274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22238"/>
            <a:ext cx="12192000" cy="698023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noProof="1"/>
          </a:p>
        </p:txBody>
      </p:sp>
      <p:cxnSp>
        <p:nvCxnSpPr>
          <p:cNvPr id="3" name="直接连接符 2"/>
          <p:cNvCxnSpPr/>
          <p:nvPr/>
        </p:nvCxnSpPr>
        <p:spPr>
          <a:xfrm>
            <a:off x="623888" y="908050"/>
            <a:ext cx="109442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411788" y="152400"/>
            <a:ext cx="1277937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265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版权所有 违者必究</a:t>
            </a:r>
            <a:endParaRPr lang="zh-CN" altLang="en-US" dirty="0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B25AC8-6CB6-4CA6-BE30-06955544AE7D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71413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91941-4D54-48EF-9883-C2BBFF01691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2017/9/6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A58AF-ADC1-448F-B597-F989B522C02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951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91941-4D54-48EF-9883-C2BBFF01691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2017/9/6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A58AF-ADC1-448F-B597-F989B522C02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6565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91941-4D54-48EF-9883-C2BBFF01691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2017/9/6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A58AF-ADC1-448F-B597-F989B522C02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7525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91941-4D54-48EF-9883-C2BBFF01691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2017/9/6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A58AF-ADC1-448F-B597-F989B522C02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2310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91941-4D54-48EF-9883-C2BBFF01691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2017/9/6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A58AF-ADC1-448F-B597-F989B522C02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926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855663"/>
            <a:ext cx="12192000" cy="77787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4325" y="10350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8CDBCA-AD41-4544-A314-4DE726DF20F7}" type="datetimeFigureOut">
              <a:rPr lang="zh-CN" altLang="en-US"/>
              <a:pPr>
                <a:defRPr/>
              </a:pPr>
              <a:t>2017/9/6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29664F-B8DB-45E3-8EF4-ECCF8A67C54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093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91941-4D54-48EF-9883-C2BBFF01691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2017/9/6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A58AF-ADC1-448F-B597-F989B522C02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5800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91941-4D54-48EF-9883-C2BBFF01691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2017/9/6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A58AF-ADC1-448F-B597-F989B522C02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8766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91941-4D54-48EF-9883-C2BBFF01691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2017/9/6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A58AF-ADC1-448F-B597-F989B522C02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7733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91941-4D54-48EF-9883-C2BBFF01691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2017/9/6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A58AF-ADC1-448F-B597-F989B522C02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0024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91941-4D54-48EF-9883-C2BBFF01691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2017/9/6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A58AF-ADC1-448F-B597-F989B522C02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311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91941-4D54-48EF-9883-C2BBFF01691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2017/9/6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A58AF-ADC1-448F-B597-F989B522C02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2275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-123395"/>
            <a:ext cx="12192000" cy="6981395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zh-CN" altLang="en-US">
                <a:solidFill>
                  <a:prstClr val="black">
                    <a:tint val="75000"/>
                  </a:prstClr>
                </a:solidFill>
              </a:rPr>
              <a:t>版权所有 违者必究</a:t>
            </a: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392" y="2564904"/>
            <a:ext cx="10972800" cy="1143000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112528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1316765"/>
            <a:ext cx="12192000" cy="5541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64637"/>
            <a:ext cx="10972800" cy="634083"/>
          </a:xfrm>
          <a:prstGeom prst="rect">
            <a:avLst/>
          </a:prstGeom>
        </p:spPr>
        <p:txBody>
          <a:bodyPr anchor="ctr"/>
          <a:lstStyle>
            <a:lvl1pPr algn="l" defTabSz="1218565" rtl="0" eaLnBrk="1" latinLnBrk="0" hangingPunct="1">
              <a:spcBef>
                <a:spcPct val="0"/>
              </a:spcBef>
              <a:buNone/>
              <a:defRPr kumimoji="1" lang="zh-CN" altLang="en-US" sz="4265" b="1" kern="1200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5" name="Picture 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125" y="6441727"/>
            <a:ext cx="1392000" cy="3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 userDrawn="1"/>
        </p:nvSpPr>
        <p:spPr>
          <a:xfrm>
            <a:off x="0" y="856357"/>
            <a:ext cx="12192000" cy="76365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8592277" y="6441727"/>
            <a:ext cx="31011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85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rgbClr val="555A6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版权所有 违者必究</a:t>
            </a:r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253211" y="6211668"/>
            <a:ext cx="11440245" cy="0"/>
          </a:xfrm>
          <a:prstGeom prst="line">
            <a:avLst/>
          </a:prstGeom>
          <a:ln>
            <a:solidFill>
              <a:srgbClr val="D9D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 userDrawn="1"/>
        </p:nvSpPr>
        <p:spPr>
          <a:xfrm>
            <a:off x="5768772" y="6388331"/>
            <a:ext cx="401043" cy="401043"/>
          </a:xfrm>
          <a:prstGeom prst="ellipse">
            <a:avLst/>
          </a:prstGeom>
          <a:noFill/>
          <a:ln w="19050">
            <a:solidFill>
              <a:srgbClr val="D9D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2400" dirty="0">
              <a:solidFill>
                <a:srgbClr val="555A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rot="16200000">
            <a:off x="5529172" y="6542781"/>
            <a:ext cx="194312" cy="92145"/>
          </a:xfrm>
          <a:prstGeom prst="triangle">
            <a:avLst/>
          </a:prstGeom>
          <a:solidFill>
            <a:srgbClr val="DAD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srgbClr val="ECECEC"/>
              </a:solidFill>
            </a:endParaRPr>
          </a:p>
        </p:txBody>
      </p:sp>
      <p:sp>
        <p:nvSpPr>
          <p:cNvPr id="13" name="等腰三角形 12"/>
          <p:cNvSpPr/>
          <p:nvPr userDrawn="1"/>
        </p:nvSpPr>
        <p:spPr>
          <a:xfrm rot="5690776">
            <a:off x="6215103" y="6542780"/>
            <a:ext cx="194312" cy="92145"/>
          </a:xfrm>
          <a:prstGeom prst="triangle">
            <a:avLst/>
          </a:prstGeom>
          <a:solidFill>
            <a:srgbClr val="DAD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srgbClr val="ECECEC"/>
              </a:solidFill>
            </a:endParaRPr>
          </a:p>
        </p:txBody>
      </p:sp>
      <p:sp>
        <p:nvSpPr>
          <p:cNvPr id="16" name="幻灯片编号占位符 29"/>
          <p:cNvSpPr>
            <a:spLocks noGrp="1"/>
          </p:cNvSpPr>
          <p:nvPr>
            <p:ph type="sldNum" sz="quarter" idx="4"/>
          </p:nvPr>
        </p:nvSpPr>
        <p:spPr>
          <a:xfrm>
            <a:off x="4597693" y="64062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1pPr>
          </a:lstStyle>
          <a:p>
            <a:fld id="{0B00E822-F360-7E45-ACD1-2C5523A5E26E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024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09600" y="164637"/>
            <a:ext cx="10972800" cy="634083"/>
          </a:xfrm>
          <a:prstGeom prst="rect">
            <a:avLst/>
          </a:prstGeom>
        </p:spPr>
        <p:txBody>
          <a:bodyPr anchor="ctr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>
                <a:solidFill>
                  <a:prstClr val="black">
                    <a:tint val="75000"/>
                  </a:prstClr>
                </a:solidFill>
              </a:rPr>
              <a:t>版权所有 违者必究</a:t>
            </a: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E5543B3-8511-400D-9C82-CA1938DAA8CC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1204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谢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6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25603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13137C-28AB-44BE-87AA-4304FB0A9BCD}" type="datetimeFigureOut">
              <a:rPr lang="zh-CN" altLang="en-US"/>
              <a:pPr>
                <a:defRPr/>
              </a:pPr>
              <a:t>2017/9/6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3332CD-0B52-43E9-9467-D75C84EF6EC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48623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首页模板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7"/>
          <p:cNvSpPr/>
          <p:nvPr userDrawn="1"/>
        </p:nvSpPr>
        <p:spPr>
          <a:xfrm>
            <a:off x="0" y="4292600"/>
            <a:ext cx="12192000" cy="256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2400" noProof="1">
              <a:solidFill>
                <a:prstClr val="white"/>
              </a:solidFill>
            </a:endParaRPr>
          </a:p>
        </p:txBody>
      </p:sp>
      <p:pic>
        <p:nvPicPr>
          <p:cNvPr id="4" name="Picture 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934" y="6017685"/>
            <a:ext cx="1744133" cy="436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609600" y="4581128"/>
            <a:ext cx="10972800" cy="634083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solidFill>
                  <a:prstClr val="black"/>
                </a:solidFill>
              </a:rPr>
              <a:t>版权所有 违者必究</a:t>
            </a:r>
          </a:p>
        </p:txBody>
      </p:sp>
      <p:sp>
        <p:nvSpPr>
          <p:cNvPr id="7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D95E20E-A7F3-46AF-BE85-36D283AA0009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0735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-122766"/>
            <a:ext cx="12192000" cy="6980767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2400" noProof="1">
              <a:solidFill>
                <a:prstClr val="white"/>
              </a:solidFill>
            </a:endParaRPr>
          </a:p>
        </p:txBody>
      </p:sp>
      <p:cxnSp>
        <p:nvCxnSpPr>
          <p:cNvPr id="3" name="直接连接符 7"/>
          <p:cNvCxnSpPr/>
          <p:nvPr userDrawn="1"/>
        </p:nvCxnSpPr>
        <p:spPr>
          <a:xfrm>
            <a:off x="624418" y="908051"/>
            <a:ext cx="1094316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8"/>
          <p:cNvSpPr txBox="1">
            <a:spLocks noChangeArrowheads="1"/>
          </p:cNvSpPr>
          <p:nvPr userDrawn="1"/>
        </p:nvSpPr>
        <p:spPr bwMode="auto">
          <a:xfrm>
            <a:off x="5412318" y="152400"/>
            <a:ext cx="1277914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265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>
                <a:solidFill>
                  <a:prstClr val="black">
                    <a:tint val="75000"/>
                  </a:prstClr>
                </a:solidFill>
              </a:rPr>
              <a:t>版权所有 违者必究</a:t>
            </a: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9652BB7-E8E0-4339-9E17-9C074C09FF8F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2553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2400" noProof="1">
              <a:solidFill>
                <a:prstClr val="black"/>
              </a:solidFill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392" y="2564904"/>
            <a:ext cx="10972800" cy="1143000"/>
          </a:xfrm>
          <a:prstGeom prst="rect">
            <a:avLst/>
          </a:prstGeom>
        </p:spPr>
        <p:txBody>
          <a:bodyPr anchor="ctr"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zh-CN" altLang="en-US">
                <a:solidFill>
                  <a:prstClr val="black">
                    <a:tint val="75000"/>
                  </a:prstClr>
                </a:solidFill>
              </a:rPr>
              <a:t>版权所有 违者必究</a:t>
            </a: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A2CCF3A-8859-4F25-8259-D3C77EC478E3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032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9B9FAA-8055-4F39-B3B8-152EEE2B1382}" type="datetimeFigureOut">
              <a:rPr lang="zh-CN" altLang="en-US"/>
              <a:pPr>
                <a:defRPr/>
              </a:pPr>
              <a:t>2017/9/6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80ED0-E548-4BEE-9155-7D1917F7618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5784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55A42D-C3AD-41BD-B51B-9569929664AB}" type="datetimeFigureOut">
              <a:rPr lang="zh-CN" altLang="en-US"/>
              <a:pPr>
                <a:defRPr/>
              </a:pPr>
              <a:t>2017/9/6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CC1D51-F03B-4A9A-902F-885C2D9254E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077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D75C65-ADA8-4C0F-AC89-2BFE5B7BF8DA}" type="datetimeFigureOut">
              <a:rPr lang="zh-CN" altLang="en-US"/>
              <a:pPr>
                <a:defRPr/>
              </a:pPr>
              <a:t>2017/9/6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5556E-66DE-4BE1-99ED-9813D689E7F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929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226B83-92BD-4E65-B2C5-283F5E862C1B}" type="datetimeFigureOut">
              <a:rPr lang="zh-CN" altLang="en-US"/>
              <a:pPr>
                <a:defRPr/>
              </a:pPr>
              <a:t>2017/9/6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CF9475-5DA9-4DAD-BE56-AFFD27E2EFB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448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0E1E2B-D62F-47CB-97B1-77CCB76D8618}" type="datetimeFigureOut">
              <a:rPr lang="zh-CN" altLang="en-US"/>
              <a:pPr>
                <a:defRPr/>
              </a:pPr>
              <a:t>2017/9/6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391EFC-3EE3-4786-8115-AA72CE2FD1B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096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314E08-010F-49DD-8B20-A391AC7A6BD5}" type="datetimeFigureOut">
              <a:rPr lang="zh-CN" altLang="en-US"/>
              <a:pPr>
                <a:defRPr/>
              </a:pPr>
              <a:t>2017/9/6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521B3A-7D31-49EF-B4AB-BF8BFB9BDB0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613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50FB5CC-355F-4396-9CBB-B41B2ECD79C0}" type="datetimeFigureOut">
              <a:rPr lang="zh-CN" altLang="en-US"/>
              <a:pPr>
                <a:defRPr/>
              </a:pPr>
              <a:t>2017/9/6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5035089-EF7E-4000-9887-3D5F0D1B54E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8" r:id="rId12"/>
    <p:sldLayoutId id="2147483679" r:id="rId13"/>
    <p:sldLayoutId id="2147483680" r:id="rId14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pitchFamily="2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pitchFamily="2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pitchFamily="2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pitchFamily="2" charset="-122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pitchFamily="2" charset="-122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pitchFamily="2" charset="-122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pitchFamily="2" charset="-122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pitchFamily="2" charset="-122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9691941-4D54-48EF-9883-C2BBFF01691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2017/9/6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51A58AF-ADC1-448F-B597-F989B522C02D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525155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标题 3"/>
          <p:cNvSpPr>
            <a:spLocks noGrp="1" noChangeArrowheads="1"/>
          </p:cNvSpPr>
          <p:nvPr>
            <p:ph type="title"/>
          </p:nvPr>
        </p:nvSpPr>
        <p:spPr>
          <a:xfrm>
            <a:off x="820738" y="5045075"/>
            <a:ext cx="10972800" cy="673100"/>
          </a:xfrm>
          <a:extLst/>
        </p:spPr>
        <p:txBody>
          <a:bodyPr lIns="121920" tIns="60960" rIns="121920" bIns="60960" rtlCol="0" anchor="t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dirty="0" smtClean="0"/>
              <a:t>医学影像虚拟仿真实训中心规划方案</a:t>
            </a:r>
            <a:r>
              <a:rPr lang="en-US" altLang="zh-CN" dirty="0" smtClean="0"/>
              <a:t>V1</a:t>
            </a:r>
            <a:endParaRPr lang="zh-CN" altLang="en-US" sz="4800" dirty="0"/>
          </a:p>
        </p:txBody>
      </p:sp>
      <p:pic>
        <p:nvPicPr>
          <p:cNvPr id="6147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230188"/>
            <a:ext cx="4721225" cy="387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213" y="230188"/>
            <a:ext cx="7443787" cy="387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350"/>
            <a:ext cx="12165012" cy="482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>
          <a:xfrm>
            <a:off x="523875" y="179388"/>
            <a:ext cx="10972800" cy="635000"/>
          </a:xfrm>
        </p:spPr>
        <p:txBody>
          <a:bodyPr/>
          <a:lstStyle/>
          <a:p>
            <a:pPr defTabSz="1217613"/>
            <a:r>
              <a:rPr sz="3800" b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问题及解决思路</a:t>
            </a:r>
          </a:p>
        </p:txBody>
      </p:sp>
      <p:graphicFrame>
        <p:nvGraphicFramePr>
          <p:cNvPr id="13" name="内容占位符 3"/>
          <p:cNvGraphicFramePr>
            <a:graphicFrameLocks/>
          </p:cNvGraphicFramePr>
          <p:nvPr/>
        </p:nvGraphicFramePr>
        <p:xfrm>
          <a:off x="523875" y="963613"/>
          <a:ext cx="11315701" cy="498342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310424"/>
                <a:gridCol w="5241872"/>
                <a:gridCol w="2763405"/>
              </a:tblGrid>
              <a:tr h="52338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急需解决的问题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443" marR="91443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解决思路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443" marR="91443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解决方案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443" marR="91443" marT="45716" marB="45716"/>
                </a:tc>
              </a:tr>
              <a:tr h="10920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早临床、多临床、反复临床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443" marR="91443" marT="45716" marB="45716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利用先进的信息化智能化技术，构建虚拟仿真实训中心，培养学生临床思维，诊疗全流程，通过在线训练，智能仿真训练，开放训练，增加训练机会，让学生多临床，反复临床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443" marR="91443" marT="45716" marB="4571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虚拟在线训练（可选）、</a:t>
                      </a:r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VR</a:t>
                      </a:r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情境化训练、智能助教训练</a:t>
                      </a:r>
                    </a:p>
                  </a:txBody>
                  <a:tcPr marL="91443" marR="91443" marT="45716" marB="45716"/>
                </a:tc>
              </a:tr>
              <a:tr h="8228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多功能覆盖本科、规培、继续教育、全科医教育、技能大赛等</a:t>
                      </a:r>
                      <a:endParaRPr kumimoji="1" lang="en-US" altLang="zh-CN" sz="16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443" marR="91443" marT="45716" marB="45716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技能中心功能设计，充分考虑本科阶段培养目标，规培阶段培养目标，继续教育培养目标，技能大赛等要求，系统性，前瞻性设计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443" marR="91443" marT="45716" marB="45716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综合考虑，系统化设计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443" marR="91443" marT="45716" marB="45716"/>
                </a:tc>
              </a:tr>
              <a:tr h="8228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600" kern="12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课堂缺少影像技术操作实践，无法将理论实践相结合，无利于知识技能的识记和掌握。</a:t>
                      </a:r>
                    </a:p>
                  </a:txBody>
                  <a:tcPr marL="91443" marR="91443" marT="45716" marB="45716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模拟仿真与实践相结合，虚拟</a:t>
                      </a:r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VR</a:t>
                      </a:r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与仿真实训相结合，理论训练与能力培养相结合 </a:t>
                      </a:r>
                    </a:p>
                    <a:p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 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443" marR="91443" marT="45716" marB="4571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虚拟在线训练（可选）、</a:t>
                      </a:r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VR</a:t>
                      </a:r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情境化训练、智能助教训练</a:t>
                      </a:r>
                    </a:p>
                    <a:p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443" marR="91443" marT="45716" marB="45716"/>
                </a:tc>
              </a:tr>
              <a:tr h="4114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示教室分配困难、学生训练无参照</a:t>
                      </a:r>
                    </a:p>
                  </a:txBody>
                  <a:tcPr marL="91443" marR="91443" marT="45716" marB="45716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所有训练教室设计为带高清示教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443" marR="91443" marT="45716" marB="45716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一体化多媒体示教室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443" marR="91443" marT="45716" marB="45716"/>
                </a:tc>
              </a:tr>
              <a:tr h="13105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600" kern="12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以教师讲授为主，课上缺少互动</a:t>
                      </a:r>
                      <a:endParaRPr lang="zh-CN" altLang="en-US" sz="1600" kern="1200" dirty="0" smtClean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1443" marR="91443" marT="45716" marB="45716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增加人文设计，体现临床医学特点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443" marR="91443" marT="45716" marB="45716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梯形桌设计可最大程度的利用教室空间，容纳更多的学生教师授课时可以在学生区域自由行动，便于与每个学生交流</a:t>
                      </a:r>
                    </a:p>
                  </a:txBody>
                  <a:tcPr marL="91443" marR="91443" marT="45716" marB="45716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>
          <a:xfrm>
            <a:off x="523875" y="179388"/>
            <a:ext cx="10972800" cy="635000"/>
          </a:xfrm>
        </p:spPr>
        <p:txBody>
          <a:bodyPr/>
          <a:lstStyle/>
          <a:p>
            <a:pPr defTabSz="1217613"/>
            <a:r>
              <a:rPr sz="3800" b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问题及解决思路</a:t>
            </a:r>
          </a:p>
        </p:txBody>
      </p:sp>
      <p:graphicFrame>
        <p:nvGraphicFramePr>
          <p:cNvPr id="13" name="内容占位符 3"/>
          <p:cNvGraphicFramePr>
            <a:graphicFrameLocks/>
          </p:cNvGraphicFramePr>
          <p:nvPr/>
        </p:nvGraphicFramePr>
        <p:xfrm>
          <a:off x="523875" y="1019175"/>
          <a:ext cx="10972800" cy="480222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409938"/>
                <a:gridCol w="4626989"/>
                <a:gridCol w="2935873"/>
              </a:tblGrid>
              <a:tr h="6313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急需解决的问题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解决思路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解决方案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45719" marB="45719"/>
                </a:tc>
              </a:tr>
              <a:tr h="8229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6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课程抽象，课外资料难找，学生无法开展自主学习，课外不能进行阅片练习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T="45719" marB="4571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利用虚拟和模拟环境，用技术手段弥补抽象教学</a:t>
                      </a:r>
                      <a:endParaRPr lang="en-US" altLang="zh-CN" sz="16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45719" marB="45719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VR</a:t>
                      </a:r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情境化训练、虚拟在线训练（可选）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45719" marB="45719"/>
                </a:tc>
              </a:tr>
              <a:tr h="1054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600" kern="12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无法自动生成学生个人表现记录，包括出勤，课堂答题记录，病例实践记录等</a:t>
                      </a:r>
                      <a:endParaRPr lang="zh-CN" altLang="en-US" sz="1600" kern="1200" dirty="0" smtClean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T="45719" marB="45719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日常教学训练数据的采集，分析，呈现，利用数据驱动教学和管理的优化和改进</a:t>
                      </a:r>
                    </a:p>
                    <a:p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45719" marB="45719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技能中心管理系统（可选）</a:t>
                      </a:r>
                      <a:endParaRPr lang="en-US" altLang="zh-CN" sz="16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形成性评价系统（可选）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45719" marB="45719"/>
                </a:tc>
              </a:tr>
              <a:tr h="6508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学生训练机会少</a:t>
                      </a:r>
                    </a:p>
                  </a:txBody>
                  <a:tcPr marT="45719" marB="45719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实现真正开放训练，</a:t>
                      </a:r>
                      <a:r>
                        <a:rPr lang="zh-CN" altLang="en-US" sz="1600" dirty="0" smtClean="0"/>
                        <a:t>无人值守，时间不限，次数不限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45719" marB="45719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无人值守开放训练（可选）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45719" marB="45719"/>
                </a:tc>
              </a:tr>
              <a:tr h="4838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实验师开门钥匙多</a:t>
                      </a:r>
                    </a:p>
                  </a:txBody>
                  <a:tcPr marT="45719" marB="45719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建设电子门禁系统，通过手机或者门禁卡开门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45719" marB="45719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技能中心管理系统（可选）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45719" marB="45719"/>
                </a:tc>
              </a:tr>
              <a:tr h="579106"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技能中心带教人数少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45719" marB="45719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增加学生自主训练的系统，带智能纠错反馈功能的训练设备，增加学生自助训练技术手段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45719" marB="45719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虚拟在线训练（可选）、虚拟仿真训练设备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45719" marB="45719"/>
                </a:tc>
              </a:tr>
              <a:tr h="579106"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技能中心管理人员少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45719" marB="45719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增加智能管理系统，对人员，物品，场地等进行管理，减少对管理人员的需求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45719" marB="45719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技能中心管理系统（可选）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45719" marB="45719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xfrm>
            <a:off x="609600" y="165100"/>
            <a:ext cx="10972800" cy="633413"/>
          </a:xfrm>
        </p:spPr>
        <p:txBody>
          <a:bodyPr/>
          <a:lstStyle/>
          <a:p>
            <a:pPr defTabSz="1217613"/>
            <a:r>
              <a:rPr sz="3800" b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功能模块说明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473075" y="977900"/>
          <a:ext cx="11366500" cy="4398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3406"/>
                <a:gridCol w="8163094"/>
              </a:tblGrid>
              <a:tr h="3754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教学环节</a:t>
                      </a:r>
                      <a:endParaRPr lang="zh-CN" altLang="en-US" sz="1800" dirty="0"/>
                    </a:p>
                  </a:txBody>
                  <a:tcPr marL="91436" marR="91436" marT="45722" marB="4572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功能说明</a:t>
                      </a:r>
                      <a:endParaRPr lang="zh-CN" altLang="en-US" sz="1800" dirty="0"/>
                    </a:p>
                  </a:txBody>
                  <a:tcPr marL="91436" marR="91436" marT="45722" marB="45722">
                    <a:solidFill>
                      <a:srgbClr val="00B0F0"/>
                    </a:solidFill>
                  </a:tcPr>
                </a:tc>
              </a:tr>
              <a:tr h="640103">
                <a:tc>
                  <a:txBody>
                    <a:bodyPr/>
                    <a:lstStyle/>
                    <a:p>
                      <a:pPr lvl="0"/>
                      <a:r>
                        <a:rPr lang="zh-CN" altLang="zh-CN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课程资料共享</a:t>
                      </a:r>
                      <a:endParaRPr lang="zh-CN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6" marR="91436" marT="45722" marB="45722"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教学系统统一管理教学素材，可由管理员统一上传或授课老师上传至服务器。所有影像课件资料素材平台共享，避免教师重复作业。</a:t>
                      </a:r>
                      <a:endParaRPr lang="zh-CN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6" marR="91436" marT="45722" marB="45722"/>
                </a:tc>
              </a:tr>
              <a:tr h="640103">
                <a:tc>
                  <a:txBody>
                    <a:bodyPr/>
                    <a:lstStyle/>
                    <a:p>
                      <a:pPr lvl="0"/>
                      <a:r>
                        <a:rPr lang="zh-CN" altLang="zh-CN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考勤管理</a:t>
                      </a:r>
                      <a:endParaRPr lang="zh-CN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6" marR="91436" marT="45722" marB="4572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教师端自动更新学生登录学生机情况，实现学生自动考勤，可实时查看到学生出勤和未到情况。</a:t>
                      </a:r>
                    </a:p>
                  </a:txBody>
                  <a:tcPr marL="91436" marR="91436" marT="45722" marB="45722"/>
                </a:tc>
              </a:tr>
              <a:tr h="1188764">
                <a:tc>
                  <a:txBody>
                    <a:bodyPr/>
                    <a:lstStyle/>
                    <a:p>
                      <a:pPr lvl="0"/>
                      <a:r>
                        <a:rPr lang="zh-CN" altLang="zh-CN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场地支持小组教学</a:t>
                      </a:r>
                      <a:endParaRPr lang="zh-CN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6" marR="91436" marT="45722" marB="45722"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组讨论式教学往往需要场地的支持，方便学生快速分组，每个小组的学生坐到一起。因此，在初期基地场地建设时，便考虑以小组的形式局部布局，但又不影响整体。每组学生桌相互独立，方便教师与任意一组学生沟通，拉近教师与学生之间的距离。</a:t>
                      </a:r>
                      <a:endParaRPr lang="zh-CN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6" marR="91436" marT="45722" marB="45722"/>
                </a:tc>
              </a:tr>
              <a:tr h="914433">
                <a:tc>
                  <a:txBody>
                    <a:bodyPr/>
                    <a:lstStyle/>
                    <a:p>
                      <a:pPr lvl="0"/>
                      <a:r>
                        <a:rPr lang="zh-CN" altLang="zh-CN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课件同屏</a:t>
                      </a:r>
                      <a:endParaRPr lang="zh-CN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6" marR="91436" marT="45722" marB="45722"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为适应高等医学影像教育要求，打通临床医院与学校的数据传输，资源共享，实验基地与医院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PACS</a:t>
                      </a:r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系统对接。教师机投影内容可实时同步至每台学生机，使每个学生都可以清晰的看到教学素材。</a:t>
                      </a:r>
                      <a:endParaRPr lang="zh-CN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6" marR="91436" marT="45722" marB="45722"/>
                </a:tc>
              </a:tr>
              <a:tr h="640103">
                <a:tc>
                  <a:txBody>
                    <a:bodyPr/>
                    <a:lstStyle/>
                    <a:p>
                      <a:pPr lvl="0"/>
                      <a:r>
                        <a:rPr lang="zh-CN" altLang="zh-CN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专业医用显示器读片</a:t>
                      </a:r>
                      <a:endParaRPr lang="zh-CN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6" marR="91436" marT="45722" marB="45722"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图片格式的影像图片丢失了很多信息，为学生提供高质量的影像图片有助于提高学生的读片阅片能力。基地建设每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个学生共用一台医用显示器上课。</a:t>
                      </a:r>
                      <a:endParaRPr lang="zh-CN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6" marR="91436" marT="45722" marB="45722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/>
          </p:cNvSpPr>
          <p:nvPr>
            <p:ph type="title"/>
          </p:nvPr>
        </p:nvSpPr>
        <p:spPr>
          <a:xfrm>
            <a:off x="609600" y="165100"/>
            <a:ext cx="10972800" cy="633413"/>
          </a:xfrm>
        </p:spPr>
        <p:txBody>
          <a:bodyPr/>
          <a:lstStyle/>
          <a:p>
            <a:pPr defTabSz="1217613"/>
            <a:r>
              <a:rPr sz="3800" b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功能模块说明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473075" y="977900"/>
          <a:ext cx="11366500" cy="28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3406"/>
                <a:gridCol w="8163094"/>
              </a:tblGrid>
              <a:tr h="375296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技术模拟环节</a:t>
                      </a:r>
                      <a:endParaRPr lang="zh-CN" altLang="en-US" sz="1800" dirty="0"/>
                    </a:p>
                  </a:txBody>
                  <a:tcPr marL="91436" marR="91436" marT="45702" marB="4570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功能说明</a:t>
                      </a:r>
                      <a:endParaRPr lang="zh-CN" altLang="en-US" sz="1800" dirty="0"/>
                    </a:p>
                  </a:txBody>
                  <a:tcPr marL="91436" marR="91436" marT="45702" marB="45702">
                    <a:solidFill>
                      <a:srgbClr val="00B0F0"/>
                    </a:solidFill>
                  </a:tcPr>
                </a:tc>
              </a:tr>
              <a:tr h="914043">
                <a:tc>
                  <a:txBody>
                    <a:bodyPr/>
                    <a:lstStyle/>
                    <a:p>
                      <a:pPr lvl="0"/>
                      <a:r>
                        <a:rPr lang="zh-CN" altLang="zh-CN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医技教学</a:t>
                      </a:r>
                      <a:endParaRPr lang="zh-CN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6" marR="91436" marT="45702" marB="45702"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加入医学影像检查训练系统，让学生体验仿真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线和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CT</a:t>
                      </a:r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检查。掌握临床检查流程，设备的操作，检查要点，参数调整设置等。将临床实践教学转移到课堂中，使学生提前掌握相关知识，提前入门，学校和临床无缝接轨。</a:t>
                      </a:r>
                      <a:endParaRPr lang="zh-CN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6" marR="91436" marT="45702" marB="45702"/>
                </a:tc>
              </a:tr>
              <a:tr h="914043">
                <a:tc>
                  <a:txBody>
                    <a:bodyPr/>
                    <a:lstStyle/>
                    <a:p>
                      <a:r>
                        <a:rPr lang="zh-CN" altLang="zh-CN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全新的形式</a:t>
                      </a:r>
                      <a:r>
                        <a:rPr lang="en-US" altLang="zh-CN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虚实结合</a:t>
                      </a:r>
                      <a:endParaRPr lang="zh-CN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6" marR="91436" marT="45702" marB="45702"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操作平台、控制面板为外设的仿真模型，场景及设备和虚拟病人采用等比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3D</a:t>
                      </a:r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建模还原。展现形式具有临床沉浸感，可以根据具体教学需要，设置病例，有利于培养学生临床医学思维，提高教学质量。</a:t>
                      </a:r>
                      <a:endParaRPr lang="zh-CN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6" marR="91436" marT="45702" marB="45702"/>
                </a:tc>
              </a:tr>
              <a:tr h="639830">
                <a:tc>
                  <a:txBody>
                    <a:bodyPr/>
                    <a:lstStyle/>
                    <a:p>
                      <a:r>
                        <a:rPr lang="zh-CN" altLang="zh-CN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空间利用率高</a:t>
                      </a:r>
                      <a:endParaRPr lang="zh-CN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6" marR="91436" marT="45702" marB="45702"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虚实结合的形式，还可以将不同检查形式集成在一台设备，不仅节约空间， 还提高了设备利用率。</a:t>
                      </a:r>
                      <a:endParaRPr lang="zh-CN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6" marR="91436" marT="45702" marB="45702"/>
                </a:tc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473075" y="3881438"/>
          <a:ext cx="11366500" cy="2343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3406"/>
                <a:gridCol w="8163094"/>
              </a:tblGrid>
              <a:tr h="375505">
                <a:tc>
                  <a:txBody>
                    <a:bodyPr/>
                    <a:lstStyle/>
                    <a:p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</a:t>
                      </a:r>
                      <a:r>
                        <a:rPr lang="zh-CN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教学内容平台</a:t>
                      </a:r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zh-CN" altLang="zh-CN" sz="1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6" marR="91436" marT="45728" marB="45728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功能说明</a:t>
                      </a:r>
                      <a:endParaRPr lang="zh-CN" altLang="en-US" sz="1800" dirty="0"/>
                    </a:p>
                  </a:txBody>
                  <a:tcPr marL="91436" marR="91436" marT="45728" marB="45728">
                    <a:solidFill>
                      <a:srgbClr val="00B0F0"/>
                    </a:solidFill>
                  </a:tcPr>
                </a:tc>
              </a:tr>
              <a:tr h="412903">
                <a:tc>
                  <a:txBody>
                    <a:bodyPr/>
                    <a:lstStyle/>
                    <a:p>
                      <a:pPr lvl="0"/>
                      <a:r>
                        <a:rPr lang="zh-CN" altLang="zh-CN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教师示教</a:t>
                      </a:r>
                      <a:endParaRPr lang="zh-CN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6" marR="91436" marT="45728" marB="45728"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教师调整影像图片时，学生端可以一边听老师指导，一边观看教师调整过程。</a:t>
                      </a:r>
                      <a:endParaRPr lang="zh-CN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6" marR="91436" marT="45728" marB="45728"/>
                </a:tc>
              </a:tr>
              <a:tr h="640188">
                <a:tc>
                  <a:txBody>
                    <a:bodyPr/>
                    <a:lstStyle/>
                    <a:p>
                      <a:r>
                        <a:rPr lang="zh-CN" altLang="zh-CN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病例讨论</a:t>
                      </a:r>
                      <a:endParaRPr lang="zh-CN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6" marR="91436" marT="45728" marB="45728"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教师可以主动发起病例讨论，并且对答题时间做要求，以病例讨论的形式展开实践教学，学生以小组为单位展开病例讨论，再独自书写诊断报告。</a:t>
                      </a:r>
                      <a:endParaRPr lang="zh-CN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6" marR="91436" marT="45728" marB="45728"/>
                </a:tc>
              </a:tr>
              <a:tr h="914554">
                <a:tc>
                  <a:txBody>
                    <a:bodyPr/>
                    <a:lstStyle/>
                    <a:p>
                      <a:r>
                        <a:rPr lang="zh-CN" altLang="zh-CN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课堂互动</a:t>
                      </a:r>
                      <a:endParaRPr lang="zh-CN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6" marR="91436" marT="45728" marB="45728"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教师可以实时发起随堂提问，方便快捷，高效提问。学生可以对老师的课程提出疑问和认同，相关数据会随堂统计在教学系统的课堂记录模块。学生端可以自由电子举手，教师端实时提示。</a:t>
                      </a:r>
                      <a:endParaRPr lang="zh-CN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6" marR="91436" marT="45728" marB="45728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>
          <a:xfrm>
            <a:off x="609600" y="165100"/>
            <a:ext cx="10972800" cy="633413"/>
          </a:xfrm>
        </p:spPr>
        <p:txBody>
          <a:bodyPr/>
          <a:lstStyle/>
          <a:p>
            <a:pPr defTabSz="1217613"/>
            <a:r>
              <a:rPr sz="3800" b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功能模块说明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473075" y="977900"/>
          <a:ext cx="11366500" cy="1564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3406"/>
                <a:gridCol w="8163094"/>
              </a:tblGrid>
              <a:tr h="375328">
                <a:tc>
                  <a:txBody>
                    <a:bodyPr/>
                    <a:lstStyle/>
                    <a:p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       </a:t>
                      </a:r>
                      <a:r>
                        <a:rPr lang="zh-CN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培训</a:t>
                      </a:r>
                      <a:endParaRPr lang="zh-CN" altLang="zh-CN" sz="1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6" marR="91436" marT="45706" marB="45706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功能说明</a:t>
                      </a:r>
                      <a:endParaRPr lang="zh-CN" altLang="en-US" sz="1800" dirty="0"/>
                    </a:p>
                  </a:txBody>
                  <a:tcPr marL="91436" marR="91436" marT="45706" marB="45706">
                    <a:solidFill>
                      <a:srgbClr val="00B0F0"/>
                    </a:solidFill>
                  </a:tcPr>
                </a:tc>
              </a:tr>
              <a:tr h="1188360">
                <a:tc>
                  <a:txBody>
                    <a:bodyPr/>
                    <a:lstStyle/>
                    <a:p>
                      <a:pPr lvl="0"/>
                      <a:r>
                        <a:rPr lang="zh-CN" alt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培训对象</a:t>
                      </a:r>
                      <a:endParaRPr lang="zh-CN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6" marR="91436" marT="45706" marB="45706"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可以</a:t>
                      </a:r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用于影像专业学生、规培生、临床本科生、研究生考试、执业医考试、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OSCE</a:t>
                      </a:r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考试中心。基地配置医学影像诊断教学系统和医学影像检查训练系统，配合专业的医用显示器和基础教学设施，可为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OSCE</a:t>
                      </a:r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考试以及临床医生和本科生的培训提供教学平台。可完成医学影像诊断和技术操作的实践任务。</a:t>
                      </a:r>
                      <a:endParaRPr lang="zh-CN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6" marR="91436" marT="45706" marB="45706"/>
                </a:tc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477838" y="2582863"/>
          <a:ext cx="11366500" cy="3223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3406"/>
                <a:gridCol w="8163094"/>
              </a:tblGrid>
              <a:tr h="375354">
                <a:tc>
                  <a:txBody>
                    <a:bodyPr/>
                    <a:lstStyle/>
                    <a:p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      </a:t>
                      </a:r>
                      <a:r>
                        <a:rPr lang="zh-CN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考试</a:t>
                      </a:r>
                      <a:endParaRPr lang="zh-CN" altLang="zh-CN" sz="1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6" marR="91436" marT="45709" marB="45709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功能说明</a:t>
                      </a:r>
                      <a:endParaRPr lang="zh-CN" altLang="en-US" sz="1800" dirty="0"/>
                    </a:p>
                  </a:txBody>
                  <a:tcPr marL="91436" marR="91436" marT="45709" marB="45709">
                    <a:solidFill>
                      <a:srgbClr val="00B0F0"/>
                    </a:solidFill>
                  </a:tcPr>
                </a:tc>
              </a:tr>
              <a:tr h="1736954">
                <a:tc>
                  <a:txBody>
                    <a:bodyPr/>
                    <a:lstStyle/>
                    <a:p>
                      <a:pPr lvl="0"/>
                      <a:r>
                        <a:rPr lang="zh-CN" altLang="zh-CN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自主学习的测试</a:t>
                      </a:r>
                      <a:endParaRPr lang="zh-CN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6" marR="91436" marT="45709" marB="45709"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）创建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PACS</a:t>
                      </a:r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系统端口的接入和导出数据，建立病例库，分类存储，随时更新。</a:t>
                      </a:r>
                    </a:p>
                    <a:p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）按章节进行推送阶段测试考核（网络版在线训练）</a:t>
                      </a:r>
                    </a:p>
                    <a:p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）基地定时开放学生机，学生可在课程以外的时间实现自主练习，达到课前预习、课后复习效果。</a:t>
                      </a:r>
                    </a:p>
                    <a:p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）学生通过预约设备，在预约时间内进行自主练习。</a:t>
                      </a:r>
                    </a:p>
                    <a:p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）自主学习时，学生可以自测，评价记录至平时成绩中。</a:t>
                      </a:r>
                      <a:endParaRPr lang="zh-CN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6" marR="91436" marT="45709" marB="45709"/>
                </a:tc>
              </a:tr>
              <a:tr h="558795">
                <a:tc>
                  <a:txBody>
                    <a:bodyPr/>
                    <a:lstStyle/>
                    <a:p>
                      <a:r>
                        <a:rPr lang="zh-CN" altLang="zh-CN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教学效果评价体系</a:t>
                      </a:r>
                      <a:endParaRPr lang="zh-CN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6" marR="91436" marT="45709" marB="45709"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对学生的评价、对教师的评价</a:t>
                      </a:r>
                      <a:endParaRPr lang="zh-CN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6" marR="91436" marT="45709" marB="45709"/>
                </a:tc>
              </a:tr>
              <a:tr h="551521">
                <a:tc>
                  <a:txBody>
                    <a:bodyPr/>
                    <a:lstStyle/>
                    <a:p>
                      <a:r>
                        <a:rPr lang="zh-CN" altLang="zh-CN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考试评价体系</a:t>
                      </a:r>
                      <a:endParaRPr lang="zh-CN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6" marR="91436" marT="45709" marB="45709"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）形成性评价 、（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）终结性评价 </a:t>
                      </a:r>
                      <a:endParaRPr lang="zh-CN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6" marR="91436" marT="45709" marB="45709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671513" y="2287588"/>
            <a:ext cx="10848975" cy="95885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noProof="1">
              <a:solidFill>
                <a:schemeClr val="tx1"/>
              </a:solidFill>
            </a:endParaRPr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8896684-260D-4369-AF9F-72AF9D47B329}" type="slidenum">
              <a:rPr lang="zh-CN" altLang="en-US" smtClean="0">
                <a:solidFill>
                  <a:schemeClr val="bg1"/>
                </a:solidFill>
                <a:latin typeface="Arial" pitchFamily="34" charset="0"/>
                <a:ea typeface="黑体" pitchFamily="49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zh-CN" altLang="en-US" smtClean="0">
              <a:solidFill>
                <a:schemeClr val="bg1"/>
              </a:solidFill>
              <a:latin typeface="Arial" pitchFamily="34" charset="0"/>
              <a:ea typeface="黑体" pitchFamily="49" charset="-122"/>
            </a:endParaRPr>
          </a:p>
        </p:txBody>
      </p:sp>
      <p:sp>
        <p:nvSpPr>
          <p:cNvPr id="20484" name="矩形 4"/>
          <p:cNvSpPr>
            <a:spLocks noChangeArrowheads="1"/>
          </p:cNvSpPr>
          <p:nvPr/>
        </p:nvSpPr>
        <p:spPr bwMode="auto">
          <a:xfrm>
            <a:off x="1065213" y="1220788"/>
            <a:ext cx="10288587" cy="501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514350" indent="-514350">
              <a:lnSpc>
                <a:spcPct val="200000"/>
              </a:lnSpc>
            </a:pPr>
            <a:r>
              <a:rPr lang="zh-CN" altLang="en-US" sz="3200" b="1">
                <a:solidFill>
                  <a:schemeClr val="bg1"/>
                </a:solidFill>
                <a:latin typeface="Arial" pitchFamily="34" charset="0"/>
                <a:ea typeface="黑体" pitchFamily="49" charset="-122"/>
              </a:rPr>
              <a:t>总体设计理念</a:t>
            </a:r>
            <a:endParaRPr lang="en-US" altLang="zh-CN" sz="3200" b="1">
              <a:solidFill>
                <a:schemeClr val="bg1"/>
              </a:solidFill>
              <a:latin typeface="Arial" pitchFamily="34" charset="0"/>
              <a:ea typeface="黑体" pitchFamily="49" charset="-122"/>
            </a:endParaRPr>
          </a:p>
          <a:p>
            <a:pPr marL="514350" indent="-514350">
              <a:lnSpc>
                <a:spcPct val="200000"/>
              </a:lnSpc>
            </a:pPr>
            <a:r>
              <a:rPr lang="zh-CN" altLang="en-US" sz="3200" b="1">
                <a:solidFill>
                  <a:srgbClr val="00B0F0"/>
                </a:solidFill>
                <a:latin typeface="Arial" pitchFamily="34" charset="0"/>
                <a:ea typeface="黑体" pitchFamily="49" charset="-122"/>
              </a:rPr>
              <a:t>规划设计布局</a:t>
            </a:r>
            <a:endParaRPr lang="en-US" altLang="zh-CN" sz="3200" b="1">
              <a:solidFill>
                <a:srgbClr val="00B0F0"/>
              </a:solidFill>
              <a:latin typeface="Arial" pitchFamily="34" charset="0"/>
              <a:ea typeface="黑体" pitchFamily="49" charset="-122"/>
            </a:endParaRPr>
          </a:p>
          <a:p>
            <a:pPr marL="514350" indent="-514350">
              <a:lnSpc>
                <a:spcPct val="200000"/>
              </a:lnSpc>
            </a:pPr>
            <a:r>
              <a:rPr lang="zh-CN" altLang="en-US" sz="3200" b="1">
                <a:solidFill>
                  <a:schemeClr val="bg1"/>
                </a:solidFill>
                <a:latin typeface="Arial" pitchFamily="34" charset="0"/>
                <a:ea typeface="黑体" pitchFamily="49" charset="-122"/>
              </a:rPr>
              <a:t>中心亮点及产品介绍  </a:t>
            </a:r>
            <a:endParaRPr lang="en-US" altLang="zh-CN" sz="3200" b="1">
              <a:solidFill>
                <a:schemeClr val="bg1"/>
              </a:solidFill>
              <a:latin typeface="Arial" pitchFamily="34" charset="0"/>
              <a:ea typeface="黑体" pitchFamily="49" charset="-122"/>
            </a:endParaRPr>
          </a:p>
          <a:p>
            <a:pPr marL="514350" indent="-514350">
              <a:lnSpc>
                <a:spcPct val="200000"/>
              </a:lnSpc>
            </a:pPr>
            <a:r>
              <a:rPr lang="zh-CN" altLang="en-US" sz="3200" b="1">
                <a:solidFill>
                  <a:schemeClr val="bg1"/>
                </a:solidFill>
                <a:latin typeface="Arial" pitchFamily="34" charset="0"/>
                <a:ea typeface="黑体" pitchFamily="49" charset="-122"/>
              </a:rPr>
              <a:t>建设周期和预算</a:t>
            </a:r>
            <a:endParaRPr lang="en-US" altLang="zh-CN" sz="3200" b="1">
              <a:solidFill>
                <a:schemeClr val="bg1"/>
              </a:solidFill>
              <a:latin typeface="Arial" pitchFamily="34" charset="0"/>
              <a:ea typeface="黑体" pitchFamily="49" charset="-122"/>
            </a:endParaRPr>
          </a:p>
          <a:p>
            <a:pPr marL="514350" indent="-514350">
              <a:lnSpc>
                <a:spcPct val="200000"/>
              </a:lnSpc>
            </a:pPr>
            <a:r>
              <a:rPr lang="zh-CN" altLang="en-US" sz="3200" b="1">
                <a:solidFill>
                  <a:schemeClr val="bg1"/>
                </a:solidFill>
                <a:latin typeface="Arial" pitchFamily="34" charset="0"/>
                <a:ea typeface="黑体" pitchFamily="49" charset="-122"/>
              </a:rPr>
              <a:t>成功案例照片</a:t>
            </a:r>
            <a:endParaRPr lang="en-US" altLang="zh-CN" sz="3200" b="1">
              <a:solidFill>
                <a:schemeClr val="bg1"/>
              </a:solidFill>
              <a:latin typeface="Arial" pitchFamily="34" charset="0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文本框 4"/>
          <p:cNvSpPr txBox="1">
            <a:spLocks noChangeArrowheads="1"/>
          </p:cNvSpPr>
          <p:nvPr/>
        </p:nvSpPr>
        <p:spPr bwMode="auto">
          <a:xfrm>
            <a:off x="10267950" y="2865438"/>
            <a:ext cx="1417638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2400" b="1"/>
              <a:t>临桂临床技能中心</a:t>
            </a:r>
            <a:r>
              <a:rPr lang="en-US" altLang="zh-CN" sz="2400" b="1"/>
              <a:t>5</a:t>
            </a:r>
            <a:r>
              <a:rPr lang="zh-CN" altLang="en-US" sz="2400" b="1"/>
              <a:t>楼</a:t>
            </a:r>
            <a:endParaRPr lang="en-US" altLang="zh-CN" sz="2400" b="1"/>
          </a:p>
          <a:p>
            <a:endParaRPr lang="zh-CN" altLang="en-US" sz="2400" b="1"/>
          </a:p>
        </p:txBody>
      </p:sp>
      <p:pic>
        <p:nvPicPr>
          <p:cNvPr id="21507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25" y="1495425"/>
            <a:ext cx="9012238" cy="471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接连接符 6"/>
          <p:cNvCxnSpPr/>
          <p:nvPr/>
        </p:nvCxnSpPr>
        <p:spPr>
          <a:xfrm>
            <a:off x="3443288" y="1970088"/>
            <a:ext cx="4065587" cy="4762"/>
          </a:xfrm>
          <a:prstGeom prst="line">
            <a:avLst/>
          </a:prstGeom>
          <a:ln w="28575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3787775" y="2655888"/>
            <a:ext cx="1466850" cy="0"/>
          </a:xfrm>
          <a:prstGeom prst="line">
            <a:avLst/>
          </a:prstGeom>
          <a:ln w="28575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6013450" y="2454275"/>
            <a:ext cx="1588" cy="446088"/>
          </a:xfrm>
          <a:prstGeom prst="line">
            <a:avLst/>
          </a:prstGeom>
          <a:ln w="28575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7713663" y="2492375"/>
            <a:ext cx="792162" cy="0"/>
          </a:xfrm>
          <a:prstGeom prst="line">
            <a:avLst/>
          </a:prstGeom>
          <a:ln w="28575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3676650" y="2009775"/>
            <a:ext cx="222250" cy="1603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3676650" y="1774825"/>
            <a:ext cx="222250" cy="1587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4460875" y="2016125"/>
            <a:ext cx="222250" cy="1603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4460875" y="1781175"/>
            <a:ext cx="222250" cy="1587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5143500" y="2019300"/>
            <a:ext cx="220663" cy="1587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5143500" y="1782763"/>
            <a:ext cx="220663" cy="1603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5819775" y="2016125"/>
            <a:ext cx="222250" cy="1603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5819775" y="1781175"/>
            <a:ext cx="222250" cy="1587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6346825" y="2027238"/>
            <a:ext cx="222250" cy="1587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6346825" y="1790700"/>
            <a:ext cx="222250" cy="1587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7008813" y="2027238"/>
            <a:ext cx="222250" cy="1587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008813" y="1790700"/>
            <a:ext cx="222250" cy="1587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3119438" y="1870075"/>
            <a:ext cx="222250" cy="1603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7997825" y="2298700"/>
            <a:ext cx="222250" cy="1587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997825" y="2533650"/>
            <a:ext cx="222250" cy="1603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44" name="直接连接符 43"/>
          <p:cNvCxnSpPr/>
          <p:nvPr/>
        </p:nvCxnSpPr>
        <p:spPr>
          <a:xfrm flipH="1">
            <a:off x="6950075" y="3098800"/>
            <a:ext cx="500063" cy="0"/>
          </a:xfrm>
          <a:prstGeom prst="line">
            <a:avLst/>
          </a:prstGeom>
          <a:ln w="28575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椭圆 45"/>
          <p:cNvSpPr/>
          <p:nvPr/>
        </p:nvSpPr>
        <p:spPr>
          <a:xfrm>
            <a:off x="7997825" y="2884488"/>
            <a:ext cx="222250" cy="1603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7997825" y="3235325"/>
            <a:ext cx="222250" cy="1587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7997825" y="3624263"/>
            <a:ext cx="222250" cy="1603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7997825" y="4025900"/>
            <a:ext cx="222250" cy="1603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7997825" y="4446588"/>
            <a:ext cx="222250" cy="1603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7997825" y="4787900"/>
            <a:ext cx="222250" cy="1603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7997825" y="5157788"/>
            <a:ext cx="222250" cy="1603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7997825" y="5602288"/>
            <a:ext cx="222250" cy="1603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7119938" y="2884488"/>
            <a:ext cx="222250" cy="1603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7119938" y="3228975"/>
            <a:ext cx="222250" cy="1603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3503613" y="2571750"/>
            <a:ext cx="222250" cy="1603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4075113" y="2460625"/>
            <a:ext cx="222250" cy="1603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4803775" y="2460625"/>
            <a:ext cx="222250" cy="1603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4071938" y="2716213"/>
            <a:ext cx="222250" cy="1603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4795838" y="2716213"/>
            <a:ext cx="222250" cy="1603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5584825" y="2565400"/>
            <a:ext cx="222250" cy="1587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6246813" y="2576513"/>
            <a:ext cx="220662" cy="1603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873125" y="4948238"/>
            <a:ext cx="5810250" cy="1195387"/>
          </a:xfrm>
          <a:prstGeom prst="rect">
            <a:avLst/>
          </a:prstGeom>
          <a:solidFill>
            <a:srgbClr val="00B0F0">
              <a:alpha val="22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/>
              <a:t>医学影像虚拟仿真实训中心</a:t>
            </a:r>
            <a:endParaRPr lang="zh-CN" altLang="en-US" sz="2800" b="1" dirty="0"/>
          </a:p>
        </p:txBody>
      </p:sp>
      <p:sp>
        <p:nvSpPr>
          <p:cNvPr id="21546" name="标题 1"/>
          <p:cNvSpPr>
            <a:spLocks noGrp="1"/>
          </p:cNvSpPr>
          <p:nvPr>
            <p:ph type="title"/>
          </p:nvPr>
        </p:nvSpPr>
        <p:spPr>
          <a:xfrm>
            <a:off x="314325" y="-98425"/>
            <a:ext cx="10515600" cy="1325563"/>
          </a:xfrm>
        </p:spPr>
        <p:txBody>
          <a:bodyPr/>
          <a:lstStyle/>
          <a:p>
            <a:pPr defTabSz="1217613"/>
            <a:r>
              <a:rPr kumimoji="1" lang="zh-CN" altLang="en-US" sz="3800" smtClean="0">
                <a:latin typeface="微软雅黑" pitchFamily="34" charset="-122"/>
                <a:ea typeface="微软雅黑" pitchFamily="34" charset="-122"/>
              </a:rPr>
              <a:t>实训中心选址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>
          <a:xfrm>
            <a:off x="314325" y="-125413"/>
            <a:ext cx="10515600" cy="1325563"/>
          </a:xfrm>
        </p:spPr>
        <p:txBody>
          <a:bodyPr/>
          <a:lstStyle/>
          <a:p>
            <a:pPr defTabSz="1217613"/>
            <a:r>
              <a:rPr kumimoji="1" lang="zh-CN" altLang="en-US" sz="3800" smtClean="0">
                <a:latin typeface="微软雅黑" pitchFamily="34" charset="-122"/>
                <a:ea typeface="微软雅黑" pitchFamily="34" charset="-122"/>
              </a:rPr>
              <a:t>实训中心大厅</a:t>
            </a:r>
          </a:p>
        </p:txBody>
      </p:sp>
      <p:pic>
        <p:nvPicPr>
          <p:cNvPr id="22531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0688" y="1492250"/>
            <a:ext cx="10606087" cy="41290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>
          <a:xfrm>
            <a:off x="314325" y="-125413"/>
            <a:ext cx="10515600" cy="1325563"/>
          </a:xfrm>
        </p:spPr>
        <p:txBody>
          <a:bodyPr/>
          <a:lstStyle/>
          <a:p>
            <a:r>
              <a:rPr kumimoji="1" lang="zh-CN" altLang="en-US" sz="3800" smtClean="0">
                <a:latin typeface="微软雅黑" pitchFamily="34" charset="-122"/>
                <a:ea typeface="微软雅黑" pitchFamily="34" charset="-122"/>
              </a:rPr>
              <a:t>实训中心长廊</a:t>
            </a:r>
          </a:p>
        </p:txBody>
      </p:sp>
      <p:pic>
        <p:nvPicPr>
          <p:cNvPr id="23555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3675" y="1522413"/>
            <a:ext cx="11822113" cy="3560762"/>
          </a:xfrm>
        </p:spPr>
      </p:pic>
      <p:sp>
        <p:nvSpPr>
          <p:cNvPr id="23556" name="TextBox 7"/>
          <p:cNvSpPr txBox="1">
            <a:spLocks noChangeArrowheads="1"/>
          </p:cNvSpPr>
          <p:nvPr/>
        </p:nvSpPr>
        <p:spPr bwMode="auto">
          <a:xfrm>
            <a:off x="282575" y="5219700"/>
            <a:ext cx="7248525" cy="646113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zh-CN" altLang="en-US">
                <a:latin typeface="微软雅黑" pitchFamily="34" charset="-122"/>
                <a:ea typeface="微软雅黑" pitchFamily="34" charset="-122"/>
              </a:rPr>
              <a:t>中央门禁、电子门牌教室介绍、模拟隔离防护门</a:t>
            </a:r>
            <a:endParaRPr lang="en-US" altLang="zh-CN"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>
                <a:latin typeface="微软雅黑" pitchFamily="34" charset="-122"/>
                <a:ea typeface="微软雅黑" pitchFamily="34" charset="-122"/>
              </a:rPr>
              <a:t>开放训练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图片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" t="18123" r="2139" b="26164"/>
          <a:stretch>
            <a:fillRect/>
          </a:stretch>
        </p:blipFill>
        <p:spPr bwMode="auto">
          <a:xfrm>
            <a:off x="211138" y="2454275"/>
            <a:ext cx="10764837" cy="378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标题 1"/>
          <p:cNvSpPr>
            <a:spLocks noGrp="1"/>
          </p:cNvSpPr>
          <p:nvPr>
            <p:ph type="title"/>
          </p:nvPr>
        </p:nvSpPr>
        <p:spPr>
          <a:xfrm>
            <a:off x="314325" y="-84138"/>
            <a:ext cx="10515600" cy="1325563"/>
          </a:xfrm>
        </p:spPr>
        <p:txBody>
          <a:bodyPr/>
          <a:lstStyle/>
          <a:p>
            <a:pPr defTabSz="1217613"/>
            <a:r>
              <a:rPr kumimoji="1" lang="zh-CN" altLang="en-US" sz="3800" smtClean="0">
                <a:latin typeface="微软雅黑" pitchFamily="34" charset="-122"/>
                <a:ea typeface="微软雅黑" pitchFamily="34" charset="-122"/>
              </a:rPr>
              <a:t>实训中心布局图</a:t>
            </a:r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2932113" y="2119313"/>
            <a:ext cx="328612" cy="1228725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1660525" y="1838325"/>
            <a:ext cx="168275" cy="1509713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>
            <a:off x="4719638" y="2119313"/>
            <a:ext cx="242887" cy="941387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5949950" y="1936750"/>
            <a:ext cx="228600" cy="1236663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H="1">
            <a:off x="7261225" y="1879600"/>
            <a:ext cx="120650" cy="118110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>
            <a:off x="8391525" y="1865313"/>
            <a:ext cx="79375" cy="130810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86" name="TextBox 29"/>
          <p:cNvSpPr txBox="1">
            <a:spLocks noChangeArrowheads="1"/>
          </p:cNvSpPr>
          <p:nvPr/>
        </p:nvSpPr>
        <p:spPr bwMode="auto">
          <a:xfrm>
            <a:off x="1404938" y="1298575"/>
            <a:ext cx="1157287" cy="369888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更衣室</a:t>
            </a:r>
          </a:p>
        </p:txBody>
      </p:sp>
      <p:sp>
        <p:nvSpPr>
          <p:cNvPr id="24587" name="TextBox 30"/>
          <p:cNvSpPr txBox="1">
            <a:spLocks noChangeArrowheads="1"/>
          </p:cNvSpPr>
          <p:nvPr/>
        </p:nvSpPr>
        <p:spPr bwMode="auto">
          <a:xfrm>
            <a:off x="2760663" y="1344613"/>
            <a:ext cx="1317625" cy="646112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注射室</a:t>
            </a:r>
            <a:r>
              <a:rPr lang="en-US" altLang="zh-CN">
                <a:latin typeface="微软雅黑" pitchFamily="34" charset="-122"/>
                <a:ea typeface="微软雅黑" pitchFamily="34" charset="-122"/>
              </a:rPr>
              <a:t>&amp;</a:t>
            </a:r>
          </a:p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储物柜</a:t>
            </a:r>
          </a:p>
        </p:txBody>
      </p:sp>
      <p:sp>
        <p:nvSpPr>
          <p:cNvPr id="24588" name="TextBox 31"/>
          <p:cNvSpPr txBox="1">
            <a:spLocks noChangeArrowheads="1"/>
          </p:cNvSpPr>
          <p:nvPr/>
        </p:nvSpPr>
        <p:spPr bwMode="auto">
          <a:xfrm>
            <a:off x="4478338" y="1354138"/>
            <a:ext cx="995362" cy="646112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>
                <a:latin typeface="微软雅黑" pitchFamily="34" charset="-122"/>
                <a:ea typeface="微软雅黑" pitchFamily="34" charset="-122"/>
              </a:rPr>
              <a:t>CT</a:t>
            </a:r>
          </a:p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训练室</a:t>
            </a:r>
          </a:p>
        </p:txBody>
      </p:sp>
      <p:sp>
        <p:nvSpPr>
          <p:cNvPr id="24589" name="TextBox 32"/>
          <p:cNvSpPr txBox="1">
            <a:spLocks noChangeArrowheads="1"/>
          </p:cNvSpPr>
          <p:nvPr/>
        </p:nvSpPr>
        <p:spPr bwMode="auto">
          <a:xfrm>
            <a:off x="5627688" y="1354138"/>
            <a:ext cx="1304925" cy="369887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>
                <a:latin typeface="微软雅黑" pitchFamily="34" charset="-122"/>
                <a:ea typeface="微软雅黑" pitchFamily="34" charset="-122"/>
              </a:rPr>
              <a:t>X</a:t>
            </a:r>
            <a:r>
              <a:rPr lang="zh-CN" altLang="en-US">
                <a:latin typeface="微软雅黑" pitchFamily="34" charset="-122"/>
                <a:ea typeface="微软雅黑" pitchFamily="34" charset="-122"/>
              </a:rPr>
              <a:t>线训练室</a:t>
            </a:r>
          </a:p>
        </p:txBody>
      </p:sp>
      <p:sp>
        <p:nvSpPr>
          <p:cNvPr id="24590" name="TextBox 33"/>
          <p:cNvSpPr txBox="1">
            <a:spLocks noChangeArrowheads="1"/>
          </p:cNvSpPr>
          <p:nvPr/>
        </p:nvSpPr>
        <p:spPr bwMode="auto">
          <a:xfrm>
            <a:off x="7140575" y="1376363"/>
            <a:ext cx="685800" cy="36830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教室</a:t>
            </a:r>
          </a:p>
        </p:txBody>
      </p:sp>
      <p:sp>
        <p:nvSpPr>
          <p:cNvPr id="24591" name="TextBox 34"/>
          <p:cNvSpPr txBox="1">
            <a:spLocks noChangeArrowheads="1"/>
          </p:cNvSpPr>
          <p:nvPr/>
        </p:nvSpPr>
        <p:spPr bwMode="auto">
          <a:xfrm>
            <a:off x="8067675" y="1389063"/>
            <a:ext cx="1063625" cy="369887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诊断室</a:t>
            </a:r>
          </a:p>
        </p:txBody>
      </p:sp>
      <p:sp>
        <p:nvSpPr>
          <p:cNvPr id="24592" name="TextBox 35"/>
          <p:cNvSpPr txBox="1">
            <a:spLocks noChangeArrowheads="1"/>
          </p:cNvSpPr>
          <p:nvPr/>
        </p:nvSpPr>
        <p:spPr bwMode="auto">
          <a:xfrm>
            <a:off x="9694863" y="1403350"/>
            <a:ext cx="1036637" cy="36830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>
                <a:latin typeface="微软雅黑" pitchFamily="34" charset="-122"/>
                <a:ea typeface="微软雅黑" pitchFamily="34" charset="-122"/>
              </a:rPr>
              <a:t>PBL</a:t>
            </a: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8" name="直接箭头连接符 37"/>
          <p:cNvCxnSpPr/>
          <p:nvPr/>
        </p:nvCxnSpPr>
        <p:spPr>
          <a:xfrm flipH="1">
            <a:off x="9896475" y="1879600"/>
            <a:ext cx="107950" cy="1293813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671513" y="1328738"/>
            <a:ext cx="10848975" cy="95885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noProof="1">
              <a:solidFill>
                <a:schemeClr val="tx1"/>
              </a:solidFill>
            </a:endParaRPr>
          </a:p>
        </p:txBody>
      </p:sp>
      <p:sp>
        <p:nvSpPr>
          <p:cNvPr id="7171" name="灯片编号占位符 3"/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1ED22F0-FE4D-4EF5-B947-2FFFA7386F7B}" type="slidenum">
              <a:rPr lang="zh-CN" altLang="en-US" smtClean="0">
                <a:solidFill>
                  <a:schemeClr val="bg1"/>
                </a:solidFill>
                <a:latin typeface="Arial" pitchFamily="34" charset="0"/>
                <a:ea typeface="黑体" pitchFamily="49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zh-CN" altLang="en-US" smtClean="0">
              <a:solidFill>
                <a:schemeClr val="bg1"/>
              </a:solidFill>
              <a:latin typeface="Arial" pitchFamily="34" charset="0"/>
              <a:ea typeface="黑体" pitchFamily="49" charset="-122"/>
            </a:endParaRPr>
          </a:p>
        </p:txBody>
      </p:sp>
      <p:sp>
        <p:nvSpPr>
          <p:cNvPr id="7172" name="矩形 4"/>
          <p:cNvSpPr>
            <a:spLocks noChangeArrowheads="1"/>
          </p:cNvSpPr>
          <p:nvPr/>
        </p:nvSpPr>
        <p:spPr bwMode="auto">
          <a:xfrm>
            <a:off x="1065213" y="1220788"/>
            <a:ext cx="10288587" cy="501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514350" indent="-514350">
              <a:lnSpc>
                <a:spcPct val="200000"/>
              </a:lnSpc>
            </a:pPr>
            <a:r>
              <a:rPr lang="zh-CN" altLang="en-US" sz="3200" b="1">
                <a:solidFill>
                  <a:srgbClr val="00B0F0"/>
                </a:solidFill>
                <a:latin typeface="Arial" pitchFamily="34" charset="0"/>
                <a:ea typeface="黑体" pitchFamily="49" charset="-122"/>
              </a:rPr>
              <a:t>总体设计理念</a:t>
            </a:r>
            <a:endParaRPr lang="en-US" altLang="zh-CN" sz="3200" b="1">
              <a:solidFill>
                <a:srgbClr val="00B0F0"/>
              </a:solidFill>
              <a:latin typeface="Arial" pitchFamily="34" charset="0"/>
              <a:ea typeface="黑体" pitchFamily="49" charset="-122"/>
            </a:endParaRPr>
          </a:p>
          <a:p>
            <a:pPr marL="514350" indent="-514350">
              <a:lnSpc>
                <a:spcPct val="200000"/>
              </a:lnSpc>
            </a:pPr>
            <a:r>
              <a:rPr lang="zh-CN" altLang="en-US" sz="3200" b="1">
                <a:solidFill>
                  <a:schemeClr val="bg1"/>
                </a:solidFill>
                <a:latin typeface="Arial" pitchFamily="34" charset="0"/>
                <a:ea typeface="黑体" pitchFamily="49" charset="-122"/>
              </a:rPr>
              <a:t>规划设计布局 </a:t>
            </a:r>
            <a:endParaRPr lang="en-US" altLang="zh-CN" sz="3200" b="1">
              <a:solidFill>
                <a:schemeClr val="bg1"/>
              </a:solidFill>
              <a:latin typeface="Arial" pitchFamily="34" charset="0"/>
              <a:ea typeface="黑体" pitchFamily="49" charset="-122"/>
            </a:endParaRPr>
          </a:p>
          <a:p>
            <a:pPr marL="514350" indent="-514350">
              <a:lnSpc>
                <a:spcPct val="200000"/>
              </a:lnSpc>
            </a:pPr>
            <a:r>
              <a:rPr lang="zh-CN" altLang="en-US" sz="3200" b="1">
                <a:solidFill>
                  <a:schemeClr val="bg1"/>
                </a:solidFill>
                <a:latin typeface="Arial" pitchFamily="34" charset="0"/>
                <a:ea typeface="黑体" pitchFamily="49" charset="-122"/>
              </a:rPr>
              <a:t>中心亮点及产品介绍  </a:t>
            </a:r>
            <a:endParaRPr lang="en-US" altLang="zh-CN" sz="3200" b="1">
              <a:solidFill>
                <a:schemeClr val="bg1"/>
              </a:solidFill>
              <a:latin typeface="Arial" pitchFamily="34" charset="0"/>
              <a:ea typeface="黑体" pitchFamily="49" charset="-122"/>
            </a:endParaRPr>
          </a:p>
          <a:p>
            <a:pPr marL="514350" indent="-514350">
              <a:lnSpc>
                <a:spcPct val="200000"/>
              </a:lnSpc>
            </a:pPr>
            <a:r>
              <a:rPr lang="zh-CN" altLang="en-US" sz="3200" b="1">
                <a:solidFill>
                  <a:schemeClr val="bg1"/>
                </a:solidFill>
                <a:latin typeface="Arial" pitchFamily="34" charset="0"/>
                <a:ea typeface="黑体" pitchFamily="49" charset="-122"/>
              </a:rPr>
              <a:t>建设周期和预算</a:t>
            </a:r>
            <a:endParaRPr lang="en-US" altLang="zh-CN" sz="3200" b="1">
              <a:solidFill>
                <a:schemeClr val="bg1"/>
              </a:solidFill>
              <a:latin typeface="Arial" pitchFamily="34" charset="0"/>
              <a:ea typeface="黑体" pitchFamily="49" charset="-122"/>
            </a:endParaRPr>
          </a:p>
          <a:p>
            <a:pPr marL="514350" indent="-514350">
              <a:lnSpc>
                <a:spcPct val="200000"/>
              </a:lnSpc>
            </a:pPr>
            <a:r>
              <a:rPr lang="zh-CN" altLang="en-US" sz="3200" b="1">
                <a:solidFill>
                  <a:schemeClr val="bg1"/>
                </a:solidFill>
                <a:latin typeface="Arial" pitchFamily="34" charset="0"/>
                <a:ea typeface="黑体" pitchFamily="49" charset="-122"/>
              </a:rPr>
              <a:t>成功案例照片</a:t>
            </a:r>
            <a:endParaRPr lang="en-US" altLang="zh-CN" sz="3200" b="1">
              <a:solidFill>
                <a:schemeClr val="bg1"/>
              </a:solidFill>
              <a:latin typeface="Arial" pitchFamily="34" charset="0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" t="19499" r="1508" b="15556"/>
          <a:stretch>
            <a:fillRect/>
          </a:stretch>
        </p:blipFill>
        <p:spPr>
          <a:xfrm>
            <a:off x="639763" y="1508125"/>
            <a:ext cx="9750425" cy="4076700"/>
          </a:xfrm>
        </p:spPr>
      </p:pic>
      <p:cxnSp>
        <p:nvCxnSpPr>
          <p:cNvPr id="8" name="直接箭头连接符 7"/>
          <p:cNvCxnSpPr/>
          <p:nvPr/>
        </p:nvCxnSpPr>
        <p:spPr>
          <a:xfrm flipV="1">
            <a:off x="7183438" y="4341813"/>
            <a:ext cx="344487" cy="1563687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04" name="TextBox 9"/>
          <p:cNvSpPr txBox="1">
            <a:spLocks noChangeArrowheads="1"/>
          </p:cNvSpPr>
          <p:nvPr/>
        </p:nvSpPr>
        <p:spPr bwMode="auto">
          <a:xfrm>
            <a:off x="6892925" y="5957888"/>
            <a:ext cx="1604963" cy="3683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电子人文墙</a:t>
            </a:r>
          </a:p>
        </p:txBody>
      </p:sp>
      <p:sp>
        <p:nvSpPr>
          <p:cNvPr id="25605" name="TextBox 11"/>
          <p:cNvSpPr txBox="1">
            <a:spLocks noChangeArrowheads="1"/>
          </p:cNvSpPr>
          <p:nvPr/>
        </p:nvSpPr>
        <p:spPr bwMode="auto">
          <a:xfrm>
            <a:off x="4424363" y="5935663"/>
            <a:ext cx="1882775" cy="36830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模拟隔离操作间</a:t>
            </a:r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5686425" y="4341813"/>
            <a:ext cx="344488" cy="1563687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5130800" y="4411663"/>
            <a:ext cx="344488" cy="1563687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4087813" y="4622800"/>
            <a:ext cx="382587" cy="114300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09" name="TextBox 17"/>
          <p:cNvSpPr txBox="1">
            <a:spLocks noChangeArrowheads="1"/>
          </p:cNvSpPr>
          <p:nvPr/>
        </p:nvSpPr>
        <p:spPr bwMode="auto">
          <a:xfrm>
            <a:off x="2595563" y="5935663"/>
            <a:ext cx="1492250" cy="36830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模拟隔离门</a:t>
            </a:r>
          </a:p>
        </p:txBody>
      </p:sp>
      <p:sp>
        <p:nvSpPr>
          <p:cNvPr id="25610" name="TextBox 20"/>
          <p:cNvSpPr txBox="1">
            <a:spLocks noChangeArrowheads="1"/>
          </p:cNvSpPr>
          <p:nvPr/>
        </p:nvSpPr>
        <p:spPr bwMode="auto">
          <a:xfrm>
            <a:off x="636588" y="5975350"/>
            <a:ext cx="1492250" cy="369888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休息活动角</a:t>
            </a:r>
          </a:p>
        </p:txBody>
      </p:sp>
      <p:cxnSp>
        <p:nvCxnSpPr>
          <p:cNvPr id="22" name="直接箭头连接符 21"/>
          <p:cNvCxnSpPr/>
          <p:nvPr/>
        </p:nvCxnSpPr>
        <p:spPr>
          <a:xfrm flipV="1">
            <a:off x="1363663" y="4762500"/>
            <a:ext cx="382587" cy="114300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12" name="TextBox 22"/>
          <p:cNvSpPr txBox="1">
            <a:spLocks noChangeArrowheads="1"/>
          </p:cNvSpPr>
          <p:nvPr/>
        </p:nvSpPr>
        <p:spPr bwMode="auto">
          <a:xfrm>
            <a:off x="139700" y="2003425"/>
            <a:ext cx="496888" cy="923925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办公室</a:t>
            </a:r>
          </a:p>
        </p:txBody>
      </p:sp>
      <p:cxnSp>
        <p:nvCxnSpPr>
          <p:cNvPr id="24" name="直接箭头连接符 23"/>
          <p:cNvCxnSpPr>
            <a:stCxn id="25612" idx="2"/>
          </p:cNvCxnSpPr>
          <p:nvPr/>
        </p:nvCxnSpPr>
        <p:spPr>
          <a:xfrm>
            <a:off x="387350" y="2927350"/>
            <a:ext cx="1168400" cy="354013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14" name="标题 1"/>
          <p:cNvSpPr>
            <a:spLocks noGrp="1"/>
          </p:cNvSpPr>
          <p:nvPr>
            <p:ph type="title"/>
          </p:nvPr>
        </p:nvSpPr>
        <p:spPr>
          <a:xfrm>
            <a:off x="314325" y="-84138"/>
            <a:ext cx="10515600" cy="1325563"/>
          </a:xfrm>
        </p:spPr>
        <p:txBody>
          <a:bodyPr/>
          <a:lstStyle/>
          <a:p>
            <a:pPr defTabSz="1217613"/>
            <a:r>
              <a:rPr kumimoji="1" lang="zh-CN" altLang="en-US" sz="3800" smtClean="0">
                <a:latin typeface="微软雅黑" pitchFamily="34" charset="-122"/>
                <a:ea typeface="微软雅黑" pitchFamily="34" charset="-122"/>
              </a:rPr>
              <a:t>实训中心布局图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>
          <a:xfrm>
            <a:off x="314325" y="-152400"/>
            <a:ext cx="10515600" cy="1325563"/>
          </a:xfrm>
        </p:spPr>
        <p:txBody>
          <a:bodyPr/>
          <a:lstStyle/>
          <a:p>
            <a:r>
              <a:rPr kumimoji="1" lang="en-US" altLang="zh-CN" sz="3800" smtClean="0">
                <a:latin typeface="微软雅黑" pitchFamily="34" charset="-122"/>
                <a:ea typeface="微软雅黑" pitchFamily="34" charset="-122"/>
              </a:rPr>
              <a:t>X</a:t>
            </a:r>
            <a:r>
              <a:rPr kumimoji="1" lang="zh-CN" altLang="en-US" sz="3800" smtClean="0">
                <a:latin typeface="微软雅黑" pitchFamily="34" charset="-122"/>
                <a:ea typeface="微软雅黑" pitchFamily="34" charset="-122"/>
              </a:rPr>
              <a:t>线虚拟仿真一体化训练室</a:t>
            </a:r>
          </a:p>
        </p:txBody>
      </p:sp>
      <p:pic>
        <p:nvPicPr>
          <p:cNvPr id="26627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04913" y="1346200"/>
            <a:ext cx="8818562" cy="5159375"/>
          </a:xfrm>
        </p:spPr>
      </p:pic>
      <p:sp>
        <p:nvSpPr>
          <p:cNvPr id="26628" name="TextBox 4"/>
          <p:cNvSpPr txBox="1">
            <a:spLocks noChangeArrowheads="1"/>
          </p:cNvSpPr>
          <p:nvPr/>
        </p:nvSpPr>
        <p:spPr bwMode="auto">
          <a:xfrm>
            <a:off x="10145713" y="1706563"/>
            <a:ext cx="1855787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en-US" altLang="zh-CN"/>
              <a:t>VR</a:t>
            </a:r>
            <a:r>
              <a:rPr lang="zh-CN" altLang="en-US"/>
              <a:t>虚拟教学</a:t>
            </a:r>
          </a:p>
          <a:p>
            <a:pPr>
              <a:buFont typeface="Arial" pitchFamily="34" charset="0"/>
              <a:buChar char="•"/>
            </a:pPr>
            <a:r>
              <a:rPr lang="zh-CN" altLang="en-US"/>
              <a:t>仿真系统教学</a:t>
            </a:r>
          </a:p>
          <a:p>
            <a:pPr>
              <a:buFont typeface="Arial" pitchFamily="34" charset="0"/>
              <a:buChar char="•"/>
            </a:pPr>
            <a:r>
              <a:rPr lang="zh-CN" altLang="en-US"/>
              <a:t>训练操作流程</a:t>
            </a:r>
          </a:p>
          <a:p>
            <a:pPr>
              <a:buFont typeface="Arial" pitchFamily="34" charset="0"/>
              <a:buChar char="•"/>
            </a:pPr>
            <a:r>
              <a:rPr lang="zh-CN" altLang="en-US"/>
              <a:t>训练参数设置</a:t>
            </a:r>
          </a:p>
          <a:p>
            <a:pPr>
              <a:buFont typeface="Arial" pitchFamily="34" charset="0"/>
              <a:buChar char="•"/>
            </a:pPr>
            <a:r>
              <a:rPr lang="zh-CN" altLang="en-US"/>
              <a:t>无辐射</a:t>
            </a:r>
            <a:endParaRPr lang="en-US" altLang="zh-CN"/>
          </a:p>
          <a:p>
            <a:pPr>
              <a:buFont typeface="Arial" pitchFamily="34" charset="0"/>
              <a:buChar char="•"/>
            </a:pPr>
            <a:r>
              <a:rPr lang="zh-CN" altLang="en-US"/>
              <a:t>不用真人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>
          <a:xfrm>
            <a:off x="314325" y="-138113"/>
            <a:ext cx="10515600" cy="1325563"/>
          </a:xfrm>
        </p:spPr>
        <p:txBody>
          <a:bodyPr/>
          <a:lstStyle/>
          <a:p>
            <a:r>
              <a:rPr kumimoji="1" lang="en-US" altLang="zh-CN" sz="3800" smtClean="0">
                <a:latin typeface="微软雅黑" pitchFamily="34" charset="-122"/>
                <a:ea typeface="微软雅黑" pitchFamily="34" charset="-122"/>
              </a:rPr>
              <a:t>CT</a:t>
            </a:r>
            <a:r>
              <a:rPr kumimoji="1" lang="zh-CN" altLang="en-US" sz="3800" smtClean="0">
                <a:latin typeface="微软雅黑" pitchFamily="34" charset="-122"/>
                <a:ea typeface="微软雅黑" pitchFamily="34" charset="-122"/>
              </a:rPr>
              <a:t>虚拟仿真一体化训练室</a:t>
            </a:r>
          </a:p>
        </p:txBody>
      </p:sp>
      <p:pic>
        <p:nvPicPr>
          <p:cNvPr id="27651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1963" y="1404938"/>
            <a:ext cx="9210675" cy="5016500"/>
          </a:xfrm>
        </p:spPr>
      </p:pic>
      <p:sp>
        <p:nvSpPr>
          <p:cNvPr id="27652" name="TextBox 4"/>
          <p:cNvSpPr txBox="1">
            <a:spLocks noChangeArrowheads="1"/>
          </p:cNvSpPr>
          <p:nvPr/>
        </p:nvSpPr>
        <p:spPr bwMode="auto">
          <a:xfrm>
            <a:off x="9856788" y="1627188"/>
            <a:ext cx="1855787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en-US" altLang="zh-CN"/>
              <a:t>VR</a:t>
            </a:r>
            <a:r>
              <a:rPr lang="zh-CN" altLang="en-US"/>
              <a:t>虚拟教学</a:t>
            </a:r>
          </a:p>
          <a:p>
            <a:pPr>
              <a:buFont typeface="Arial" pitchFamily="34" charset="0"/>
              <a:buChar char="•"/>
            </a:pPr>
            <a:r>
              <a:rPr lang="zh-CN" altLang="en-US"/>
              <a:t>仿真</a:t>
            </a:r>
            <a:r>
              <a:rPr lang="zh-CN" altLang="en-US">
                <a:sym typeface="+mn-ea"/>
              </a:rPr>
              <a:t>训练操作流程</a:t>
            </a:r>
            <a:endParaRPr lang="zh-CN" altLang="en-US"/>
          </a:p>
          <a:p>
            <a:pPr>
              <a:buFont typeface="Arial" pitchFamily="34" charset="0"/>
              <a:buChar char="•"/>
            </a:pPr>
            <a:r>
              <a:rPr lang="zh-CN" altLang="en-US">
                <a:sym typeface="+mn-ea"/>
              </a:rPr>
              <a:t>训练参数设置</a:t>
            </a:r>
            <a:r>
              <a:rPr lang="zh-CN" altLang="en-US"/>
              <a:t>系统教学</a:t>
            </a:r>
          </a:p>
          <a:p>
            <a:pPr>
              <a:buFont typeface="Arial" pitchFamily="34" charset="0"/>
              <a:buChar char="•"/>
            </a:pPr>
            <a:endParaRPr lang="zh-CN" altLang="en-US"/>
          </a:p>
          <a:p>
            <a:pPr>
              <a:buFont typeface="Arial" pitchFamily="34" charset="0"/>
              <a:buChar char="•"/>
            </a:pPr>
            <a:r>
              <a:rPr lang="zh-CN" altLang="en-US"/>
              <a:t>无辐射</a:t>
            </a:r>
            <a:endParaRPr lang="en-US" altLang="zh-CN"/>
          </a:p>
          <a:p>
            <a:pPr>
              <a:buFont typeface="Arial" pitchFamily="34" charset="0"/>
              <a:buChar char="•"/>
            </a:pPr>
            <a:r>
              <a:rPr lang="zh-CN" altLang="en-US"/>
              <a:t>不用真人</a:t>
            </a:r>
          </a:p>
          <a:p>
            <a:pPr>
              <a:buFont typeface="Arial" pitchFamily="34" charset="0"/>
              <a:buChar char="•"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38" y="1376363"/>
            <a:ext cx="9144000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标题 1"/>
          <p:cNvSpPr>
            <a:spLocks noGrp="1"/>
          </p:cNvSpPr>
          <p:nvPr>
            <p:ph type="title"/>
          </p:nvPr>
        </p:nvSpPr>
        <p:spPr>
          <a:xfrm>
            <a:off x="314325" y="-192088"/>
            <a:ext cx="10515600" cy="1325563"/>
          </a:xfrm>
        </p:spPr>
        <p:txBody>
          <a:bodyPr/>
          <a:lstStyle/>
          <a:p>
            <a:r>
              <a:rPr kumimoji="1" lang="zh-CN" altLang="en-US" sz="3800" noProof="1" smtClean="0">
                <a:latin typeface="微软雅黑" pitchFamily="34" charset="-122"/>
                <a:ea typeface="微软雅黑" pitchFamily="34" charset="-122"/>
              </a:rPr>
              <a:t>影像诊断一体化教室</a:t>
            </a:r>
            <a:r>
              <a:rPr kumimoji="1" lang="zh-CN" altLang="zh-CN" sz="3800" noProof="1" smtClean="0">
                <a:latin typeface="微软雅黑" pitchFamily="34" charset="-122"/>
                <a:ea typeface="微软雅黑" pitchFamily="34" charset="-122"/>
              </a:rPr>
              <a:t>(</a:t>
            </a:r>
            <a:r>
              <a:rPr kumimoji="1" lang="zh-CN" altLang="en-US" sz="3800" noProof="1" smtClean="0">
                <a:latin typeface="微软雅黑" pitchFamily="34" charset="-122"/>
                <a:ea typeface="微软雅黑" pitchFamily="34" charset="-122"/>
              </a:rPr>
              <a:t>多功能复用</a:t>
            </a:r>
            <a:r>
              <a:rPr kumimoji="1" lang="zh-CN" altLang="zh-CN" sz="3800" noProof="1" smtClean="0">
                <a:latin typeface="微软雅黑" pitchFamily="34" charset="-122"/>
                <a:ea typeface="微软雅黑" pitchFamily="34" charset="-122"/>
              </a:rPr>
              <a:t>)</a:t>
            </a:r>
            <a:endParaRPr kumimoji="1" lang="zh-CN" altLang="en-US" sz="380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676" name="文本框 5"/>
          <p:cNvSpPr txBox="1">
            <a:spLocks noChangeArrowheads="1"/>
          </p:cNvSpPr>
          <p:nvPr/>
        </p:nvSpPr>
        <p:spPr bwMode="auto">
          <a:xfrm>
            <a:off x="10137775" y="1935163"/>
            <a:ext cx="2054225" cy="1938337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2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影像诊断训练</a:t>
            </a:r>
          </a:p>
          <a:p>
            <a:r>
              <a:rPr lang="en-US" altLang="zh-CN" sz="2000">
                <a:latin typeface="微软雅黑" pitchFamily="34" charset="-122"/>
                <a:ea typeface="微软雅黑" pitchFamily="34" charset="-122"/>
              </a:rPr>
              <a:t>        +</a:t>
            </a:r>
          </a:p>
          <a:p>
            <a:r>
              <a:rPr lang="zh-CN" altLang="en-US" sz="2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在线训练（可选）</a:t>
            </a:r>
            <a:r>
              <a:rPr lang="en-US" altLang="zh-CN" sz="2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20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000">
                <a:latin typeface="微软雅黑" pitchFamily="34" charset="-122"/>
                <a:ea typeface="微软雅黑" pitchFamily="34" charset="-122"/>
              </a:rPr>
              <a:t>        +</a:t>
            </a:r>
          </a:p>
          <a:p>
            <a:r>
              <a:rPr lang="zh-CN" altLang="en-US" sz="2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机考房（可选）</a:t>
            </a:r>
          </a:p>
          <a:p>
            <a:endParaRPr lang="zh-CN" altLang="en-US" sz="200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671513" y="3249613"/>
            <a:ext cx="10848975" cy="95885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noProof="1">
              <a:solidFill>
                <a:schemeClr val="tx1"/>
              </a:solidFill>
            </a:endParaRPr>
          </a:p>
        </p:txBody>
      </p:sp>
      <p:sp>
        <p:nvSpPr>
          <p:cNvPr id="29699" name="灯片编号占位符 3"/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354CA53-D295-48F8-AD5C-19D62EC51EB0}" type="slidenum">
              <a:rPr lang="zh-CN" altLang="en-US" smtClean="0">
                <a:solidFill>
                  <a:schemeClr val="bg1"/>
                </a:solidFill>
                <a:latin typeface="Arial" pitchFamily="34" charset="0"/>
                <a:ea typeface="黑体" pitchFamily="49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zh-CN" altLang="en-US" smtClean="0">
              <a:solidFill>
                <a:schemeClr val="bg1"/>
              </a:solidFill>
              <a:latin typeface="Arial" pitchFamily="34" charset="0"/>
              <a:ea typeface="黑体" pitchFamily="49" charset="-122"/>
            </a:endParaRPr>
          </a:p>
        </p:txBody>
      </p:sp>
      <p:sp>
        <p:nvSpPr>
          <p:cNvPr id="29700" name="矩形 4"/>
          <p:cNvSpPr>
            <a:spLocks noChangeArrowheads="1"/>
          </p:cNvSpPr>
          <p:nvPr/>
        </p:nvSpPr>
        <p:spPr bwMode="auto">
          <a:xfrm>
            <a:off x="1065213" y="1220788"/>
            <a:ext cx="10288587" cy="501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514350" indent="-514350">
              <a:lnSpc>
                <a:spcPct val="200000"/>
              </a:lnSpc>
            </a:pPr>
            <a:r>
              <a:rPr lang="zh-CN" altLang="en-US" sz="3200" b="1">
                <a:solidFill>
                  <a:schemeClr val="bg1"/>
                </a:solidFill>
                <a:latin typeface="Arial" pitchFamily="34" charset="0"/>
                <a:ea typeface="黑体" pitchFamily="49" charset="-122"/>
              </a:rPr>
              <a:t>总体设计理念</a:t>
            </a:r>
            <a:endParaRPr lang="en-US" altLang="zh-CN" sz="3200" b="1">
              <a:solidFill>
                <a:schemeClr val="bg1"/>
              </a:solidFill>
              <a:latin typeface="Arial" pitchFamily="34" charset="0"/>
              <a:ea typeface="黑体" pitchFamily="49" charset="-122"/>
            </a:endParaRPr>
          </a:p>
          <a:p>
            <a:pPr marL="514350" indent="-514350">
              <a:lnSpc>
                <a:spcPct val="200000"/>
              </a:lnSpc>
            </a:pPr>
            <a:r>
              <a:rPr lang="zh-CN" altLang="en-US" sz="3200" b="1">
                <a:solidFill>
                  <a:schemeClr val="bg1"/>
                </a:solidFill>
                <a:latin typeface="Arial" pitchFamily="34" charset="0"/>
                <a:ea typeface="黑体" pitchFamily="49" charset="-122"/>
              </a:rPr>
              <a:t>规划设计布局</a:t>
            </a:r>
            <a:endParaRPr lang="en-US" altLang="zh-CN" sz="3200" b="1">
              <a:solidFill>
                <a:schemeClr val="bg1"/>
              </a:solidFill>
              <a:latin typeface="Arial" pitchFamily="34" charset="0"/>
              <a:ea typeface="黑体" pitchFamily="49" charset="-122"/>
            </a:endParaRPr>
          </a:p>
          <a:p>
            <a:pPr marL="514350" indent="-514350">
              <a:lnSpc>
                <a:spcPct val="200000"/>
              </a:lnSpc>
            </a:pPr>
            <a:r>
              <a:rPr lang="zh-CN" altLang="en-US" sz="3200" b="1">
                <a:solidFill>
                  <a:srgbClr val="00B0F0"/>
                </a:solidFill>
                <a:latin typeface="Arial" pitchFamily="34" charset="0"/>
                <a:ea typeface="黑体" pitchFamily="49" charset="-122"/>
              </a:rPr>
              <a:t>建设亮点及产品介绍  </a:t>
            </a:r>
            <a:endParaRPr lang="en-US" altLang="zh-CN" sz="3200" b="1">
              <a:solidFill>
                <a:srgbClr val="00B0F0"/>
              </a:solidFill>
              <a:latin typeface="Arial" pitchFamily="34" charset="0"/>
              <a:ea typeface="黑体" pitchFamily="49" charset="-122"/>
            </a:endParaRPr>
          </a:p>
          <a:p>
            <a:pPr marL="514350" indent="-514350">
              <a:lnSpc>
                <a:spcPct val="200000"/>
              </a:lnSpc>
            </a:pPr>
            <a:r>
              <a:rPr lang="zh-CN" altLang="en-US" sz="3200" b="1">
                <a:solidFill>
                  <a:schemeClr val="bg1"/>
                </a:solidFill>
                <a:latin typeface="Arial" pitchFamily="34" charset="0"/>
                <a:ea typeface="黑体" pitchFamily="49" charset="-122"/>
              </a:rPr>
              <a:t>建设周期和预算</a:t>
            </a:r>
            <a:endParaRPr lang="en-US" altLang="zh-CN" sz="3200" b="1">
              <a:solidFill>
                <a:schemeClr val="bg1"/>
              </a:solidFill>
              <a:latin typeface="Arial" pitchFamily="34" charset="0"/>
              <a:ea typeface="黑体" pitchFamily="49" charset="-122"/>
            </a:endParaRPr>
          </a:p>
          <a:p>
            <a:pPr marL="514350" indent="-514350">
              <a:lnSpc>
                <a:spcPct val="200000"/>
              </a:lnSpc>
            </a:pPr>
            <a:r>
              <a:rPr lang="zh-CN" altLang="en-US" sz="3200" b="1">
                <a:solidFill>
                  <a:schemeClr val="bg1"/>
                </a:solidFill>
                <a:latin typeface="Arial" pitchFamily="34" charset="0"/>
                <a:ea typeface="黑体" pitchFamily="49" charset="-122"/>
              </a:rPr>
              <a:t>成功案例照片</a:t>
            </a:r>
            <a:endParaRPr lang="en-US" altLang="zh-CN" sz="3200" b="1">
              <a:solidFill>
                <a:schemeClr val="bg1"/>
              </a:solidFill>
              <a:latin typeface="Arial" pitchFamily="34" charset="0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>
          <a:xfrm>
            <a:off x="609600" y="165100"/>
            <a:ext cx="10972800" cy="633413"/>
          </a:xfrm>
        </p:spPr>
        <p:txBody>
          <a:bodyPr/>
          <a:lstStyle/>
          <a:p>
            <a:pPr defTabSz="1217613"/>
            <a:r>
              <a:rPr sz="3800" b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影像中心建设亮点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5616575" y="6424613"/>
            <a:ext cx="685800" cy="365125"/>
          </a:xfrm>
        </p:spPr>
        <p:txBody>
          <a:bodyPr/>
          <a:lstStyle/>
          <a:p>
            <a:pPr>
              <a:defRPr/>
            </a:pPr>
            <a:fld id="{6C064AA6-1A99-46D0-87F6-87A9D667F7FF}" type="slidenum">
              <a:rPr kumimoji="0" lang="zh-CN" altLang="en-US" sz="1467"/>
              <a:pPr>
                <a:defRPr/>
              </a:pPr>
              <a:t>25</a:t>
            </a:fld>
            <a:endParaRPr kumimoji="0" lang="zh-CN" altLang="en-US" sz="1467" dirty="0"/>
          </a:p>
        </p:txBody>
      </p:sp>
      <p:sp>
        <p:nvSpPr>
          <p:cNvPr id="30724" name="文本框 20"/>
          <p:cNvSpPr txBox="1">
            <a:spLocks noChangeArrowheads="1"/>
          </p:cNvSpPr>
          <p:nvPr/>
        </p:nvSpPr>
        <p:spPr bwMode="auto">
          <a:xfrm>
            <a:off x="609600" y="1566863"/>
            <a:ext cx="10972800" cy="369887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b="1">
                <a:solidFill>
                  <a:schemeClr val="bg1"/>
                </a:solidFill>
              </a:rPr>
              <a:t>2</a:t>
            </a:r>
            <a:r>
              <a:rPr lang="zh-CN" altLang="en-US" b="1">
                <a:solidFill>
                  <a:schemeClr val="bg1"/>
                </a:solidFill>
              </a:rPr>
              <a:t>、数据驱动教学持续改进优化：全流程采集教学训练数据，过程数据指导教学优化，促进教学改进。</a:t>
            </a:r>
          </a:p>
        </p:txBody>
      </p:sp>
      <p:sp>
        <p:nvSpPr>
          <p:cNvPr id="30725" name="文本框 31"/>
          <p:cNvSpPr txBox="1">
            <a:spLocks noChangeArrowheads="1"/>
          </p:cNvSpPr>
          <p:nvPr/>
        </p:nvSpPr>
        <p:spPr bwMode="auto">
          <a:xfrm>
            <a:off x="609600" y="2562225"/>
            <a:ext cx="10972800" cy="36988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b="1">
                <a:solidFill>
                  <a:schemeClr val="bg1"/>
                </a:solidFill>
              </a:rPr>
              <a:t>4</a:t>
            </a:r>
            <a:r>
              <a:rPr lang="zh-CN" altLang="en-US" b="1">
                <a:solidFill>
                  <a:schemeClr val="bg1"/>
                </a:solidFill>
              </a:rPr>
              <a:t>、情景化的教学模式，模拟仿真与实践相结合，虚拟</a:t>
            </a:r>
            <a:r>
              <a:rPr lang="en-US" altLang="zh-CN" b="1">
                <a:solidFill>
                  <a:schemeClr val="bg1"/>
                </a:solidFill>
              </a:rPr>
              <a:t>VR</a:t>
            </a:r>
            <a:r>
              <a:rPr lang="zh-CN" altLang="en-US" b="1">
                <a:solidFill>
                  <a:schemeClr val="bg1"/>
                </a:solidFill>
              </a:rPr>
              <a:t>与仿真实训相结合 </a:t>
            </a:r>
          </a:p>
        </p:txBody>
      </p:sp>
      <p:sp>
        <p:nvSpPr>
          <p:cNvPr id="30726" name="文本框 32"/>
          <p:cNvSpPr txBox="1">
            <a:spLocks noChangeArrowheads="1"/>
          </p:cNvSpPr>
          <p:nvPr/>
        </p:nvSpPr>
        <p:spPr bwMode="auto">
          <a:xfrm>
            <a:off x="609600" y="3079750"/>
            <a:ext cx="10972800" cy="36988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b="1">
                <a:solidFill>
                  <a:schemeClr val="bg1"/>
                </a:solidFill>
              </a:rPr>
              <a:t>5</a:t>
            </a:r>
            <a:r>
              <a:rPr lang="zh-CN" altLang="en-US" b="1">
                <a:solidFill>
                  <a:schemeClr val="bg1"/>
                </a:solidFill>
              </a:rPr>
              <a:t>、技能训练全流程高清示教，理论训练与能力培养 相结合 </a:t>
            </a:r>
          </a:p>
        </p:txBody>
      </p:sp>
      <p:sp>
        <p:nvSpPr>
          <p:cNvPr id="30727" name="文本框 43"/>
          <p:cNvSpPr txBox="1">
            <a:spLocks noChangeArrowheads="1"/>
          </p:cNvSpPr>
          <p:nvPr/>
        </p:nvSpPr>
        <p:spPr bwMode="auto">
          <a:xfrm>
            <a:off x="609600" y="3598863"/>
            <a:ext cx="10972800" cy="369887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b="1">
                <a:solidFill>
                  <a:schemeClr val="bg1"/>
                </a:solidFill>
              </a:rPr>
              <a:t>6</a:t>
            </a:r>
            <a:r>
              <a:rPr lang="zh-CN" altLang="en-US" b="1">
                <a:solidFill>
                  <a:schemeClr val="bg1"/>
                </a:solidFill>
              </a:rPr>
              <a:t>、场地互动方便，教学功能复用，增加人文设计</a:t>
            </a:r>
          </a:p>
        </p:txBody>
      </p:sp>
      <p:sp>
        <p:nvSpPr>
          <p:cNvPr id="30728" name="文本框 44"/>
          <p:cNvSpPr txBox="1">
            <a:spLocks noChangeArrowheads="1"/>
          </p:cNvSpPr>
          <p:nvPr/>
        </p:nvSpPr>
        <p:spPr bwMode="auto">
          <a:xfrm>
            <a:off x="622300" y="1068388"/>
            <a:ext cx="10960100" cy="3683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b="1">
                <a:solidFill>
                  <a:schemeClr val="bg1"/>
                </a:solidFill>
              </a:rPr>
              <a:t>1</a:t>
            </a:r>
            <a:r>
              <a:rPr lang="zh-CN" altLang="en-US" b="1">
                <a:solidFill>
                  <a:schemeClr val="bg1"/>
                </a:solidFill>
              </a:rPr>
              <a:t>、借鉴斯坦福大学的技能教学进阶模型，增加学生训练机会，实现临床技能教学模式改革</a:t>
            </a:r>
          </a:p>
        </p:txBody>
      </p:sp>
      <p:sp>
        <p:nvSpPr>
          <p:cNvPr id="30729" name="文本框 45"/>
          <p:cNvSpPr txBox="1">
            <a:spLocks noChangeArrowheads="1"/>
          </p:cNvSpPr>
          <p:nvPr/>
        </p:nvSpPr>
        <p:spPr bwMode="auto">
          <a:xfrm>
            <a:off x="622300" y="2068513"/>
            <a:ext cx="10960100" cy="3683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b="1">
                <a:solidFill>
                  <a:schemeClr val="bg1"/>
                </a:solidFill>
              </a:rPr>
              <a:t>3</a:t>
            </a:r>
            <a:r>
              <a:rPr lang="zh-CN" altLang="en-US" b="1">
                <a:solidFill>
                  <a:schemeClr val="bg1"/>
                </a:solidFill>
              </a:rPr>
              <a:t>、多功能覆盖影像本科专业、规培、继续教育、全科医教育、技能大赛等要求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41" b="18560"/>
          <a:stretch>
            <a:fillRect/>
          </a:stretch>
        </p:blipFill>
        <p:spPr>
          <a:xfrm>
            <a:off x="747331" y="4948518"/>
            <a:ext cx="9382354" cy="13658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>
          <a:xfrm>
            <a:off x="474663" y="0"/>
            <a:ext cx="10972800" cy="1143000"/>
          </a:xfrm>
        </p:spPr>
        <p:txBody>
          <a:bodyPr/>
          <a:lstStyle/>
          <a:p>
            <a:r>
              <a:rPr kumimoji="1" lang="zh-CN" altLang="en-US" sz="3800" smtClean="0">
                <a:latin typeface="微软雅黑" pitchFamily="34" charset="-122"/>
                <a:ea typeface="微软雅黑" pitchFamily="34" charset="-122"/>
              </a:rPr>
              <a:t>技术实训产品介绍 </a:t>
            </a:r>
          </a:p>
        </p:txBody>
      </p:sp>
      <p:sp>
        <p:nvSpPr>
          <p:cNvPr id="6" name="矩形 5"/>
          <p:cNvSpPr/>
          <p:nvPr/>
        </p:nvSpPr>
        <p:spPr>
          <a:xfrm>
            <a:off x="587375" y="1190625"/>
            <a:ext cx="10466388" cy="50784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en-US" altLang="zh-CN" b="1" dirty="0">
                <a:latin typeface="+mn-lt"/>
                <a:ea typeface="+mn-ea"/>
              </a:rPr>
              <a:t>X</a:t>
            </a:r>
            <a:r>
              <a:rPr lang="zh-CN" altLang="en-US" b="1" dirty="0">
                <a:latin typeface="+mn-lt"/>
                <a:ea typeface="+mn-ea"/>
              </a:rPr>
              <a:t>线虚实结合产品：</a:t>
            </a:r>
            <a:r>
              <a:rPr lang="zh-CN" altLang="en-US" dirty="0">
                <a:latin typeface="+mn-lt"/>
                <a:ea typeface="+mn-ea"/>
              </a:rPr>
              <a:t>仿真</a:t>
            </a:r>
            <a:r>
              <a:rPr lang="en-US" altLang="zh-CN" dirty="0">
                <a:latin typeface="+mn-lt"/>
                <a:ea typeface="+mn-ea"/>
              </a:rPr>
              <a:t>X</a:t>
            </a:r>
            <a:r>
              <a:rPr lang="zh-CN" altLang="en-US" dirty="0">
                <a:latin typeface="+mn-lt"/>
                <a:ea typeface="+mn-ea"/>
              </a:rPr>
              <a:t>线检查，操作部分采用吊顶双向导轨（导轨长度可定制，根据场地和产品数量而定），导轨和升降机构与临床一致</a:t>
            </a:r>
            <a:r>
              <a:rPr lang="zh-CN" altLang="en-US" dirty="0">
                <a:latin typeface="+mn-lt"/>
                <a:ea typeface="+mn-ea"/>
              </a:rPr>
              <a:t>。球</a:t>
            </a:r>
            <a:r>
              <a:rPr lang="zh-CN" altLang="en-US" dirty="0">
                <a:latin typeface="+mn-lt"/>
                <a:ea typeface="+mn-ea"/>
              </a:rPr>
              <a:t>管显示部分定制加工，放置平板。硬件给软件提供信号，实物球管的运动与</a:t>
            </a:r>
            <a:r>
              <a:rPr lang="en-US" altLang="zh-CN" dirty="0">
                <a:latin typeface="+mn-lt"/>
                <a:ea typeface="+mn-ea"/>
              </a:rPr>
              <a:t>3D</a:t>
            </a:r>
            <a:r>
              <a:rPr lang="zh-CN" altLang="en-US" dirty="0">
                <a:latin typeface="+mn-lt"/>
                <a:ea typeface="+mn-ea"/>
              </a:rPr>
              <a:t>模型同步。显示</a:t>
            </a:r>
            <a:r>
              <a:rPr lang="zh-CN" altLang="en-US" dirty="0">
                <a:latin typeface="+mn-lt"/>
                <a:ea typeface="+mn-ea"/>
              </a:rPr>
              <a:t>部    分</a:t>
            </a:r>
            <a:r>
              <a:rPr lang="zh-CN" altLang="en-US" dirty="0">
                <a:latin typeface="+mn-lt"/>
                <a:ea typeface="+mn-ea"/>
              </a:rPr>
              <a:t>可用投影，可为显示器，根据场地空间和产品数量而定</a:t>
            </a:r>
            <a:r>
              <a:rPr lang="zh-CN" altLang="en-US" dirty="0">
                <a:latin typeface="+mn-lt"/>
                <a:ea typeface="+mn-ea"/>
              </a:rPr>
              <a:t>。</a:t>
            </a:r>
            <a:endParaRPr lang="zh-CN" altLang="en-US" dirty="0">
              <a:latin typeface="+mn-lt"/>
              <a:ea typeface="+mn-ea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zh-CN" altLang="en-US" b="1" dirty="0">
                <a:latin typeface="+mn-lt"/>
                <a:ea typeface="+mn-ea"/>
              </a:rPr>
              <a:t>产品特点：</a:t>
            </a:r>
            <a:r>
              <a:rPr lang="zh-CN" altLang="en-US" dirty="0">
                <a:latin typeface="+mn-lt"/>
                <a:ea typeface="+mn-ea"/>
              </a:rPr>
              <a:t>主要练习检查流程，突出仿真软件。结构只仿真了球管的运动。导轨可定制，即可提高空间利用率，看上课人数</a:t>
            </a:r>
            <a:r>
              <a:rPr lang="zh-CN" altLang="en-US" dirty="0">
                <a:latin typeface="+mn-lt"/>
                <a:ea typeface="+mn-ea"/>
              </a:rPr>
              <a:t>。</a:t>
            </a:r>
            <a:endParaRPr lang="en-US" altLang="zh-CN" dirty="0">
              <a:latin typeface="+mn-lt"/>
              <a:ea typeface="+mn-ea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endParaRPr lang="en-US" altLang="zh-CN" dirty="0">
              <a:latin typeface="+mn-lt"/>
              <a:ea typeface="+mn-ea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en-US" altLang="zh-CN" b="1" dirty="0">
                <a:latin typeface="+mn-lt"/>
                <a:ea typeface="+mn-ea"/>
              </a:rPr>
              <a:t>DR</a:t>
            </a:r>
            <a:r>
              <a:rPr lang="zh-CN" altLang="en-US" b="1" dirty="0">
                <a:latin typeface="+mn-lt"/>
                <a:ea typeface="+mn-ea"/>
              </a:rPr>
              <a:t>虚实结合产品：</a:t>
            </a:r>
            <a:r>
              <a:rPr lang="zh-CN" altLang="en-US" dirty="0">
                <a:latin typeface="+mn-lt"/>
                <a:ea typeface="+mn-ea"/>
              </a:rPr>
              <a:t>与</a:t>
            </a:r>
            <a:r>
              <a:rPr lang="en-US" altLang="zh-CN" dirty="0">
                <a:latin typeface="+mn-lt"/>
                <a:ea typeface="+mn-ea"/>
              </a:rPr>
              <a:t>X</a:t>
            </a:r>
            <a:r>
              <a:rPr lang="zh-CN" altLang="en-US" dirty="0">
                <a:latin typeface="+mn-lt"/>
                <a:ea typeface="+mn-ea"/>
              </a:rPr>
              <a:t>线不同，该产品需要场地配合，隔成两间，一间为检查室，一间为控制室，中间放观察窗，与临床场景一致</a:t>
            </a:r>
            <a:r>
              <a:rPr lang="zh-CN" altLang="en-US" dirty="0">
                <a:latin typeface="+mn-lt"/>
                <a:ea typeface="+mn-ea"/>
              </a:rPr>
              <a:t>。检查室</a:t>
            </a:r>
            <a:r>
              <a:rPr lang="zh-CN" altLang="en-US" dirty="0">
                <a:latin typeface="+mn-lt"/>
                <a:ea typeface="+mn-ea"/>
              </a:rPr>
              <a:t>内放置与临床等比例的导轨，升降机构，球管，立柱、控制板。便于课上实践操作练习。控制室放置电脑，做参数设置。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zh-CN" altLang="en-US" b="1" dirty="0">
                <a:latin typeface="+mn-lt"/>
                <a:ea typeface="+mn-ea"/>
              </a:rPr>
              <a:t>产品特点：</a:t>
            </a:r>
            <a:r>
              <a:rPr lang="zh-CN" altLang="en-US" dirty="0">
                <a:latin typeface="+mn-lt"/>
                <a:ea typeface="+mn-ea"/>
              </a:rPr>
              <a:t>布置与结构硬件更贴合临床，仿真度高。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+mn-lt"/>
                <a:ea typeface="+mn-ea"/>
              </a:rPr>
              <a:t/>
            </a:r>
            <a:br>
              <a:rPr lang="zh-CN" altLang="en-US" dirty="0">
                <a:latin typeface="+mn-lt"/>
                <a:ea typeface="+mn-ea"/>
              </a:rPr>
            </a:br>
            <a:endParaRPr lang="zh-CN" altLang="en-US" dirty="0">
              <a:latin typeface="+mn-lt"/>
              <a:ea typeface="+mn-ea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en-US" altLang="zh-CN" b="1" dirty="0">
                <a:latin typeface="+mn-lt"/>
                <a:ea typeface="+mn-ea"/>
              </a:rPr>
              <a:t>CT</a:t>
            </a:r>
            <a:r>
              <a:rPr lang="zh-CN" altLang="en-US" b="1" dirty="0">
                <a:latin typeface="+mn-lt"/>
                <a:ea typeface="+mn-ea"/>
              </a:rPr>
              <a:t>虚实结合产品：</a:t>
            </a:r>
            <a:r>
              <a:rPr lang="zh-CN" altLang="en-US" dirty="0">
                <a:latin typeface="+mn-lt"/>
                <a:ea typeface="+mn-ea"/>
              </a:rPr>
              <a:t>场地房间布置与</a:t>
            </a:r>
            <a:r>
              <a:rPr lang="en-US" altLang="zh-CN" dirty="0">
                <a:latin typeface="+mn-lt"/>
                <a:ea typeface="+mn-ea"/>
              </a:rPr>
              <a:t>DR</a:t>
            </a:r>
            <a:r>
              <a:rPr lang="zh-CN" altLang="en-US" dirty="0">
                <a:latin typeface="+mn-lt"/>
                <a:ea typeface="+mn-ea"/>
              </a:rPr>
              <a:t>一致，分两间，加观察窗</a:t>
            </a:r>
            <a:r>
              <a:rPr lang="zh-CN" altLang="en-US" dirty="0">
                <a:latin typeface="+mn-lt"/>
                <a:ea typeface="+mn-ea"/>
              </a:rPr>
              <a:t>。检查室</a:t>
            </a:r>
            <a:r>
              <a:rPr lang="zh-CN" altLang="en-US" dirty="0">
                <a:latin typeface="+mn-lt"/>
                <a:ea typeface="+mn-ea"/>
              </a:rPr>
              <a:t>放置实物</a:t>
            </a:r>
            <a:r>
              <a:rPr lang="en-US" altLang="zh-CN" dirty="0">
                <a:latin typeface="+mn-lt"/>
                <a:ea typeface="+mn-ea"/>
              </a:rPr>
              <a:t>CT</a:t>
            </a:r>
            <a:r>
              <a:rPr lang="zh-CN" altLang="en-US" dirty="0">
                <a:latin typeface="+mn-lt"/>
                <a:ea typeface="+mn-ea"/>
              </a:rPr>
              <a:t>机架和检查床（可躺人），控制（床和机架的）和显示（机架上的显示）与临床一致。软件场景显示用显示器。同样的硬件给软件提供信号，实物检查床的运动与</a:t>
            </a:r>
            <a:r>
              <a:rPr lang="en-US" altLang="zh-CN" dirty="0">
                <a:latin typeface="+mn-lt"/>
                <a:ea typeface="+mn-ea"/>
              </a:rPr>
              <a:t>3D</a:t>
            </a:r>
            <a:r>
              <a:rPr lang="zh-CN" altLang="en-US" dirty="0">
                <a:latin typeface="+mn-lt"/>
                <a:ea typeface="+mn-ea"/>
              </a:rPr>
              <a:t>模型同步。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zh-CN" altLang="en-US" b="1" dirty="0">
                <a:latin typeface="+mn-lt"/>
                <a:ea typeface="+mn-ea"/>
              </a:rPr>
              <a:t>产品特点：</a:t>
            </a:r>
            <a:r>
              <a:rPr lang="zh-CN" altLang="en-US" dirty="0">
                <a:latin typeface="+mn-lt"/>
                <a:ea typeface="+mn-ea"/>
              </a:rPr>
              <a:t>布置与结构硬件更贴合临床，仿真度高。教学示教课程设置比较自由</a:t>
            </a:r>
            <a:r>
              <a:rPr lang="zh-CN" altLang="en-US" dirty="0">
                <a:latin typeface="+mn-lt"/>
                <a:ea typeface="+mn-ea"/>
              </a:rPr>
              <a:t>。</a:t>
            </a:r>
            <a:endParaRPr lang="zh-CN" altLang="en-US" dirty="0"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/>
          <p:cNvSpPr>
            <a:spLocks noGrp="1"/>
          </p:cNvSpPr>
          <p:nvPr>
            <p:ph type="title"/>
          </p:nvPr>
        </p:nvSpPr>
        <p:spPr>
          <a:xfrm>
            <a:off x="609600" y="-88900"/>
            <a:ext cx="10972800" cy="1143000"/>
          </a:xfrm>
        </p:spPr>
        <p:txBody>
          <a:bodyPr/>
          <a:lstStyle/>
          <a:p>
            <a:r>
              <a:rPr kumimoji="1" lang="zh-CN" altLang="en-US" sz="3800" smtClean="0">
                <a:latin typeface="微软雅黑" pitchFamily="34" charset="-122"/>
                <a:ea typeface="微软雅黑" pitchFamily="34" charset="-122"/>
              </a:rPr>
              <a:t>技术实训操作流程</a:t>
            </a:r>
          </a:p>
        </p:txBody>
      </p:sp>
      <p:pic>
        <p:nvPicPr>
          <p:cNvPr id="32771" name="图片 5" descr="E:\3. MIS-MID\1.MIS-MID文档\2. 彩页  说明书 参数\产品手册说明书及其资料\截图\影像页面截图\pad\0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763" y="4538663"/>
            <a:ext cx="2849562" cy="213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图片 6" descr="E:\3. MIS-MID\1.MIS-MID文档\2. 彩页  说明书 参数\产品手册说明书及其资料\截图\影像页面截图\pc\0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963" y="1519238"/>
            <a:ext cx="4024312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38" y="1062038"/>
            <a:ext cx="3187700" cy="480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263" y="1538288"/>
            <a:ext cx="3187700" cy="456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775" name="TextBox 11"/>
          <p:cNvSpPr txBox="1">
            <a:spLocks noChangeArrowheads="1"/>
          </p:cNvSpPr>
          <p:nvPr/>
        </p:nvSpPr>
        <p:spPr bwMode="auto">
          <a:xfrm>
            <a:off x="1119188" y="6032500"/>
            <a:ext cx="54943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b="1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参考真实设备外观、控制面板、显示面板等比例建模</a:t>
            </a:r>
            <a:endParaRPr lang="en-US" altLang="zh-CN" b="1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b="1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/>
          <p:cNvSpPr>
            <a:spLocks noGrp="1"/>
          </p:cNvSpPr>
          <p:nvPr>
            <p:ph type="title"/>
          </p:nvPr>
        </p:nvSpPr>
        <p:spPr>
          <a:xfrm>
            <a:off x="314325" y="-111125"/>
            <a:ext cx="10515600" cy="1325563"/>
          </a:xfrm>
        </p:spPr>
        <p:txBody>
          <a:bodyPr/>
          <a:lstStyle/>
          <a:p>
            <a:r>
              <a:rPr kumimoji="1" lang="zh-CN" altLang="en-US" sz="3800" smtClean="0">
                <a:latin typeface="微软雅黑" pitchFamily="34" charset="-122"/>
                <a:ea typeface="微软雅黑" pitchFamily="34" charset="-122"/>
              </a:rPr>
              <a:t>医学影像教学系统</a:t>
            </a:r>
          </a:p>
        </p:txBody>
      </p:sp>
      <p:pic>
        <p:nvPicPr>
          <p:cNvPr id="33795" name="Picture 2" descr="影像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1176338"/>
            <a:ext cx="4746625" cy="351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Picture 3" descr="影像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538" y="1176338"/>
            <a:ext cx="4832350" cy="351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矩形 3"/>
          <p:cNvSpPr>
            <a:spLocks noChangeArrowheads="1"/>
          </p:cNvSpPr>
          <p:nvPr/>
        </p:nvSpPr>
        <p:spPr bwMode="auto">
          <a:xfrm>
            <a:off x="879475" y="4687888"/>
            <a:ext cx="1017905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zh-CN">
                <a:latin typeface="微软雅黑" pitchFamily="34" charset="-122"/>
                <a:ea typeface="微软雅黑" pitchFamily="34" charset="-122"/>
              </a:rPr>
              <a:t>高质量的影像资源和病例的上传分类存储、关键字检索。</a:t>
            </a:r>
            <a:endParaRPr lang="en-US" altLang="zh-CN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zh-CN">
                <a:latin typeface="微软雅黑" pitchFamily="34" charset="-122"/>
                <a:ea typeface="微软雅黑" pitchFamily="34" charset="-122"/>
              </a:rPr>
              <a:t>支持</a:t>
            </a:r>
            <a:r>
              <a:rPr lang="en-US" altLang="zh-CN">
                <a:latin typeface="微软雅黑" pitchFamily="34" charset="-122"/>
                <a:ea typeface="微软雅黑" pitchFamily="34" charset="-122"/>
              </a:rPr>
              <a:t> PPT 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课件播放，课件画面可以实时同步至学生机。</a:t>
            </a:r>
            <a:endParaRPr lang="en-US" altLang="zh-CN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zh-CN">
                <a:latin typeface="微软雅黑" pitchFamily="34" charset="-122"/>
                <a:ea typeface="微软雅黑" pitchFamily="34" charset="-122"/>
              </a:rPr>
              <a:t>提供师生交互，教学示教，病例推送，诊断报告书写，报告自动提交汇总，教师评价与学生互评相结合，成绩统计、存储等功能。</a:t>
            </a:r>
            <a:endParaRPr lang="en-US" altLang="zh-CN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zh-CN">
                <a:latin typeface="微软雅黑" pitchFamily="34" charset="-122"/>
                <a:ea typeface="微软雅黑" pitchFamily="34" charset="-122"/>
              </a:rPr>
              <a:t>增强课上师生互动，提高学生课上参与度，培养学生影像诊断思维。</a:t>
            </a:r>
            <a:endParaRPr lang="en-US" altLang="zh-CN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zh-CN">
                <a:latin typeface="微软雅黑" pitchFamily="34" charset="-122"/>
                <a:ea typeface="微软雅黑" pitchFamily="34" charset="-122"/>
                <a:sym typeface="+mn-ea"/>
              </a:rPr>
              <a:t>支持以问题讨论和团队合作为中心的基础教学模式</a:t>
            </a:r>
            <a:r>
              <a:rPr lang="zh-CN" altLang="en-US">
                <a:latin typeface="微软雅黑" pitchFamily="34" charset="-122"/>
                <a:ea typeface="微软雅黑" pitchFamily="34" charset="-122"/>
                <a:sym typeface="+mn-ea"/>
              </a:rPr>
              <a:t>。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既可以独立自主学习相关知识，还可以集体分析讨论的教学平台。</a:t>
            </a:r>
            <a:endParaRPr lang="en-US" altLang="zh-CN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1"/>
          <p:cNvSpPr>
            <a:spLocks noGrp="1"/>
          </p:cNvSpPr>
          <p:nvPr>
            <p:ph type="title"/>
          </p:nvPr>
        </p:nvSpPr>
        <p:spPr>
          <a:xfrm>
            <a:off x="231775" y="-115888"/>
            <a:ext cx="10972800" cy="1143001"/>
          </a:xfrm>
        </p:spPr>
        <p:txBody>
          <a:bodyPr/>
          <a:lstStyle/>
          <a:p>
            <a:r>
              <a:rPr kumimoji="1" lang="zh-CN" altLang="en-US" sz="3800" smtClean="0">
                <a:latin typeface="微软雅黑" pitchFamily="34" charset="-122"/>
                <a:ea typeface="微软雅黑" pitchFamily="34" charset="-122"/>
              </a:rPr>
              <a:t>医学影像诊断系统</a:t>
            </a:r>
          </a:p>
        </p:txBody>
      </p:sp>
      <p:sp>
        <p:nvSpPr>
          <p:cNvPr id="34819" name="TextBox 4"/>
          <p:cNvSpPr txBox="1">
            <a:spLocks noChangeArrowheads="1"/>
          </p:cNvSpPr>
          <p:nvPr/>
        </p:nvSpPr>
        <p:spPr bwMode="auto">
          <a:xfrm>
            <a:off x="7018338" y="4770438"/>
            <a:ext cx="3703637" cy="133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>
                <a:latin typeface="微软雅黑" pitchFamily="34" charset="-122"/>
                <a:ea typeface="微软雅黑" pitchFamily="34" charset="-122"/>
              </a:rPr>
              <a:t>系统用于辅助影像诊断实践课</a:t>
            </a:r>
            <a:endParaRPr lang="en-US" altLang="zh-CN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>
                <a:latin typeface="微软雅黑" pitchFamily="34" charset="-122"/>
                <a:ea typeface="微软雅黑" pitchFamily="34" charset="-122"/>
              </a:rPr>
              <a:t>支持理论讲授与病例实践</a:t>
            </a:r>
            <a:endParaRPr lang="en-US" altLang="zh-CN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>
                <a:latin typeface="微软雅黑" pitchFamily="34" charset="-122"/>
                <a:ea typeface="微软雅黑" pitchFamily="34" charset="-122"/>
              </a:rPr>
              <a:t>注重课上的师生互动和数据统计</a:t>
            </a:r>
            <a:endParaRPr lang="en-US" altLang="zh-CN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4820" name="Picture 2" descr="C:\Users\MISMedical\Desktop\产品支持销售资料\宣传册素材\影像产品宣传册\影像诊断教师机界面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" y="1790700"/>
            <a:ext cx="5389563" cy="431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3" descr="C:\Users\MISMedical\Desktop\产品支持销售资料\宣传册素材\影像产品宣传册\影像诊断学生端界面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675" y="1789113"/>
            <a:ext cx="5591175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TextBox 7"/>
          <p:cNvSpPr txBox="1">
            <a:spLocks noChangeArrowheads="1"/>
          </p:cNvSpPr>
          <p:nvPr/>
        </p:nvSpPr>
        <p:spPr bwMode="auto">
          <a:xfrm>
            <a:off x="2536825" y="1122363"/>
            <a:ext cx="954088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教师端</a:t>
            </a:r>
            <a:endParaRPr lang="en-US" altLang="zh-CN" sz="200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823" name="TextBox 8"/>
          <p:cNvSpPr txBox="1">
            <a:spLocks noChangeArrowheads="1"/>
          </p:cNvSpPr>
          <p:nvPr/>
        </p:nvSpPr>
        <p:spPr bwMode="auto">
          <a:xfrm>
            <a:off x="8226425" y="1125538"/>
            <a:ext cx="954088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学生端</a:t>
            </a:r>
            <a:endParaRPr lang="en-US" altLang="zh-CN" sz="200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65100"/>
            <a:ext cx="10972800" cy="633413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b="0" noProof="1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核心理念</a:t>
            </a:r>
            <a:endParaRPr b="0" noProof="1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2" name="图示 21"/>
          <p:cNvGraphicFramePr/>
          <p:nvPr/>
        </p:nvGraphicFramePr>
        <p:xfrm>
          <a:off x="-43" y="1142984"/>
          <a:ext cx="6921520" cy="4614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196" name="矩形 24"/>
          <p:cNvSpPr>
            <a:spLocks noChangeArrowheads="1"/>
          </p:cNvSpPr>
          <p:nvPr/>
        </p:nvSpPr>
        <p:spPr bwMode="auto">
          <a:xfrm>
            <a:off x="7885113" y="3424238"/>
            <a:ext cx="2659062" cy="831850"/>
          </a:xfrm>
          <a:prstGeom prst="rect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r>
              <a:rPr lang="zh-CN" altLang="en-US" sz="4800" b="1">
                <a:solidFill>
                  <a:srgbClr val="00B0F0"/>
                </a:solidFill>
                <a:latin typeface="Arial" pitchFamily="34" charset="0"/>
                <a:ea typeface="黑体" pitchFamily="49" charset="-122"/>
              </a:rPr>
              <a:t>三维一体</a:t>
            </a:r>
          </a:p>
        </p:txBody>
      </p:sp>
      <p:sp>
        <p:nvSpPr>
          <p:cNvPr id="100356" name="矩形 25"/>
          <p:cNvSpPr>
            <a:spLocks noChangeArrowheads="1"/>
          </p:cNvSpPr>
          <p:nvPr/>
        </p:nvSpPr>
        <p:spPr bwMode="auto">
          <a:xfrm>
            <a:off x="6858000" y="2481263"/>
            <a:ext cx="4746625" cy="912812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333">
                <a:solidFill>
                  <a:schemeClr val="bg1"/>
                </a:solidFill>
              </a:rPr>
              <a:t>医学</a:t>
            </a:r>
            <a:r>
              <a:rPr lang="en-US" altLang="zh-CN" sz="5333">
                <a:solidFill>
                  <a:schemeClr val="bg1"/>
                </a:solidFill>
              </a:rPr>
              <a:t>-</a:t>
            </a:r>
            <a:r>
              <a:rPr lang="zh-CN" altLang="en-US" sz="5333">
                <a:solidFill>
                  <a:schemeClr val="bg1"/>
                </a:solidFill>
              </a:rPr>
              <a:t>教育</a:t>
            </a:r>
            <a:r>
              <a:rPr lang="en-US" altLang="zh-CN" sz="5333">
                <a:solidFill>
                  <a:schemeClr val="bg1"/>
                </a:solidFill>
              </a:rPr>
              <a:t>-</a:t>
            </a:r>
            <a:r>
              <a:rPr lang="zh-CN" altLang="en-US" sz="5333">
                <a:solidFill>
                  <a:schemeClr val="bg1"/>
                </a:solidFill>
              </a:rPr>
              <a:t>科技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/>
          <p:cNvSpPr>
            <a:spLocks noGrp="1"/>
          </p:cNvSpPr>
          <p:nvPr>
            <p:ph type="title"/>
          </p:nvPr>
        </p:nvSpPr>
        <p:spPr>
          <a:xfrm>
            <a:off x="276225" y="-57150"/>
            <a:ext cx="10972800" cy="1143000"/>
          </a:xfrm>
        </p:spPr>
        <p:txBody>
          <a:bodyPr/>
          <a:lstStyle/>
          <a:p>
            <a:r>
              <a:rPr kumimoji="1" lang="zh-CN" altLang="en-US" sz="3800" smtClean="0">
                <a:latin typeface="微软雅黑" pitchFamily="34" charset="-122"/>
                <a:ea typeface="微软雅黑" pitchFamily="34" charset="-122"/>
              </a:rPr>
              <a:t>系统功能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6225" y="1795463"/>
            <a:ext cx="5472113" cy="4248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p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课件管理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p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投影同屏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--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投影内容同步显示在每台学生机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p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教师示教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--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在学生端观看老师调节影像图片过程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p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随堂提问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--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随机抽选，学生抢答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p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病例实践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--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推送病例，学生小组讨论，写诊断报告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p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报告统计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--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学生提交报告，自动汇总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p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报告评价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--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教师评价，学生互评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p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课堂记录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--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统计学生出勤，答题，写报告，疑问、点赞等数据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p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成绩查询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--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存储历史成绩，分类存储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844" name="TextBox 7"/>
          <p:cNvSpPr txBox="1">
            <a:spLocks noChangeArrowheads="1"/>
          </p:cNvSpPr>
          <p:nvPr/>
        </p:nvSpPr>
        <p:spPr bwMode="auto">
          <a:xfrm>
            <a:off x="231775" y="1122363"/>
            <a:ext cx="954088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教师端</a:t>
            </a:r>
            <a:endParaRPr lang="en-US" altLang="zh-CN" sz="2000" b="1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845" name="TextBox 8"/>
          <p:cNvSpPr txBox="1">
            <a:spLocks noChangeArrowheads="1"/>
          </p:cNvSpPr>
          <p:nvPr/>
        </p:nvSpPr>
        <p:spPr bwMode="auto">
          <a:xfrm>
            <a:off x="5908675" y="1125538"/>
            <a:ext cx="954088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学生端</a:t>
            </a:r>
            <a:endParaRPr lang="en-US" altLang="zh-CN" sz="2000" b="1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08675" y="1778000"/>
            <a:ext cx="5472113" cy="25844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p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观看同步课件资料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p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书写报告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--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讨论读片后，独立书写报告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p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学生互评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--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书写对他人的报告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评价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p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表示疑问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--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可对老师当前授课内容表示疑问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p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为老师点赞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p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历史查询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--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查询历史答题情况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标题 1"/>
          <p:cNvSpPr>
            <a:spLocks noGrp="1"/>
          </p:cNvSpPr>
          <p:nvPr>
            <p:ph type="title"/>
          </p:nvPr>
        </p:nvSpPr>
        <p:spPr>
          <a:xfrm>
            <a:off x="461963" y="-20638"/>
            <a:ext cx="10972800" cy="1143001"/>
          </a:xfrm>
        </p:spPr>
        <p:txBody>
          <a:bodyPr/>
          <a:lstStyle/>
          <a:p>
            <a:r>
              <a:rPr kumimoji="1" lang="zh-CN" altLang="en-US" sz="3800" smtClean="0">
                <a:latin typeface="微软雅黑" pitchFamily="34" charset="-122"/>
                <a:ea typeface="微软雅黑" pitchFamily="34" charset="-122"/>
              </a:rPr>
              <a:t>病例实践</a:t>
            </a:r>
          </a:p>
        </p:txBody>
      </p:sp>
      <p:graphicFrame>
        <p:nvGraphicFramePr>
          <p:cNvPr id="2" name="图示 1"/>
          <p:cNvGraphicFramePr/>
          <p:nvPr/>
        </p:nvGraphicFramePr>
        <p:xfrm>
          <a:off x="335360" y="1340769"/>
          <a:ext cx="7584843" cy="2816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图示 7"/>
          <p:cNvGraphicFramePr/>
          <p:nvPr/>
        </p:nvGraphicFramePr>
        <p:xfrm>
          <a:off x="3567834" y="3628054"/>
          <a:ext cx="8384817" cy="3113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0128250" y="6308725"/>
            <a:ext cx="1108075" cy="3698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0070C0"/>
                </a:solidFill>
                <a:latin typeface="+mj-ea"/>
                <a:ea typeface="+mj-ea"/>
              </a:rPr>
              <a:t>课程实现</a:t>
            </a:r>
            <a:endParaRPr lang="zh-CN" altLang="en-US" dirty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/>
          <p:cNvGraphicFramePr/>
          <p:nvPr/>
        </p:nvGraphicFramePr>
        <p:xfrm>
          <a:off x="2255573" y="1628800"/>
          <a:ext cx="8128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128250" y="6308725"/>
            <a:ext cx="1108075" cy="3698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0070C0"/>
                </a:solidFill>
                <a:latin typeface="+mj-ea"/>
                <a:ea typeface="+mj-ea"/>
              </a:rPr>
              <a:t>课程实现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7892" name="标题 1"/>
          <p:cNvSpPr>
            <a:spLocks noGrp="1"/>
          </p:cNvSpPr>
          <p:nvPr>
            <p:ph type="title"/>
          </p:nvPr>
        </p:nvSpPr>
        <p:spPr>
          <a:xfrm>
            <a:off x="488950" y="-20638"/>
            <a:ext cx="10972800" cy="1143001"/>
          </a:xfrm>
        </p:spPr>
        <p:txBody>
          <a:bodyPr/>
          <a:lstStyle/>
          <a:p>
            <a:r>
              <a:rPr kumimoji="1" lang="zh-CN" altLang="en-US" sz="3800" smtClean="0">
                <a:latin typeface="微软雅黑" pitchFamily="34" charset="-122"/>
                <a:ea typeface="微软雅黑" pitchFamily="34" charset="-122"/>
              </a:rPr>
              <a:t>师生互动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1"/>
          <p:cNvSpPr>
            <a:spLocks noGrp="1"/>
          </p:cNvSpPr>
          <p:nvPr>
            <p:ph type="title"/>
          </p:nvPr>
        </p:nvSpPr>
        <p:spPr>
          <a:xfrm>
            <a:off x="609600" y="-47625"/>
            <a:ext cx="10972800" cy="1143000"/>
          </a:xfrm>
        </p:spPr>
        <p:txBody>
          <a:bodyPr/>
          <a:lstStyle/>
          <a:p>
            <a:r>
              <a:rPr kumimoji="1" lang="zh-CN" altLang="en-US" sz="3800" smtClean="0">
                <a:latin typeface="微软雅黑" pitchFamily="34" charset="-122"/>
                <a:ea typeface="微软雅黑" pitchFamily="34" charset="-122"/>
              </a:rPr>
              <a:t>课堂记录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92238" y="1341438"/>
            <a:ext cx="3095625" cy="34623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  <a:defRPr/>
            </a:pPr>
            <a:r>
              <a:rPr lang="zh-CN" altLang="en-US" sz="2000" dirty="0">
                <a:latin typeface="+mj-ea"/>
                <a:ea typeface="+mj-ea"/>
              </a:rPr>
              <a:t>记录本节课的相关数据</a:t>
            </a:r>
            <a:endParaRPr lang="en-US" altLang="zh-CN" sz="2000" dirty="0">
              <a:latin typeface="+mj-ea"/>
              <a:ea typeface="+mj-ea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dirty="0">
                <a:latin typeface="+mj-ea"/>
                <a:ea typeface="+mj-ea"/>
              </a:rPr>
              <a:t>学生出勤</a:t>
            </a:r>
            <a:r>
              <a:rPr lang="en-US" altLang="zh-CN" dirty="0">
                <a:latin typeface="+mj-ea"/>
                <a:ea typeface="+mj-ea"/>
              </a:rPr>
              <a:t>/</a:t>
            </a:r>
            <a:r>
              <a:rPr lang="zh-CN" altLang="en-US" dirty="0">
                <a:latin typeface="+mj-ea"/>
                <a:ea typeface="+mj-ea"/>
              </a:rPr>
              <a:t>缺勤人数</a:t>
            </a:r>
            <a:endParaRPr lang="en-US" altLang="zh-CN" dirty="0">
              <a:latin typeface="+mj-ea"/>
              <a:ea typeface="+mj-ea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dirty="0">
                <a:latin typeface="+mj-ea"/>
                <a:ea typeface="+mj-ea"/>
              </a:rPr>
              <a:t>病例讨论次数</a:t>
            </a:r>
            <a:endParaRPr lang="en-US" altLang="zh-CN" dirty="0">
              <a:latin typeface="+mj-ea"/>
              <a:ea typeface="+mj-ea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dirty="0">
                <a:latin typeface="+mj-ea"/>
                <a:ea typeface="+mj-ea"/>
              </a:rPr>
              <a:t>学生互评次数</a:t>
            </a:r>
            <a:endParaRPr lang="en-US" altLang="zh-CN" dirty="0">
              <a:latin typeface="+mj-ea"/>
              <a:ea typeface="+mj-ea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dirty="0">
                <a:latin typeface="+mj-ea"/>
                <a:ea typeface="+mj-ea"/>
              </a:rPr>
              <a:t>累计提交报告数量</a:t>
            </a:r>
            <a:endParaRPr lang="en-US" altLang="zh-CN" dirty="0">
              <a:latin typeface="+mj-ea"/>
              <a:ea typeface="+mj-ea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dirty="0">
                <a:latin typeface="+mj-ea"/>
                <a:ea typeface="+mj-ea"/>
              </a:rPr>
              <a:t>随</a:t>
            </a:r>
            <a:r>
              <a:rPr lang="zh-CN" altLang="en-US" dirty="0">
                <a:latin typeface="+mj-ea"/>
                <a:ea typeface="+mj-ea"/>
              </a:rPr>
              <a:t>堂提问次数</a:t>
            </a:r>
            <a:endParaRPr lang="en-US" altLang="zh-CN" dirty="0">
              <a:latin typeface="+mj-ea"/>
              <a:ea typeface="+mj-ea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dirty="0">
                <a:latin typeface="+mj-ea"/>
                <a:ea typeface="+mj-ea"/>
              </a:rPr>
              <a:t>学生疑问分布图</a:t>
            </a:r>
            <a:endParaRPr lang="en-US" altLang="zh-CN" dirty="0">
              <a:latin typeface="+mj-ea"/>
              <a:ea typeface="+mj-ea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dirty="0">
                <a:latin typeface="+mj-ea"/>
                <a:ea typeface="+mj-ea"/>
              </a:rPr>
              <a:t>学生点赞分布图</a:t>
            </a:r>
            <a:endParaRPr lang="en-US" altLang="zh-CN" dirty="0">
              <a:latin typeface="+mj-ea"/>
              <a:ea typeface="+mj-ea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1035050"/>
            <a:ext cx="12072937" cy="498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0128250" y="6308725"/>
            <a:ext cx="1108075" cy="3698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0070C0"/>
                </a:solidFill>
                <a:latin typeface="+mj-ea"/>
                <a:ea typeface="+mj-ea"/>
              </a:rPr>
              <a:t>课程实现</a:t>
            </a:r>
            <a:endParaRPr lang="zh-CN" altLang="en-US" dirty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671513" y="4208463"/>
            <a:ext cx="10848975" cy="95885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noProof="1">
              <a:solidFill>
                <a:schemeClr val="tx1"/>
              </a:solidFill>
            </a:endParaRPr>
          </a:p>
        </p:txBody>
      </p:sp>
      <p:sp>
        <p:nvSpPr>
          <p:cNvPr id="39939" name="灯片编号占位符 3"/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3F5B4E5-7700-43F9-A05E-98BD35C1E23A}" type="slidenum">
              <a:rPr lang="zh-CN" altLang="en-US" smtClean="0">
                <a:solidFill>
                  <a:schemeClr val="bg1"/>
                </a:solidFill>
                <a:latin typeface="Arial" pitchFamily="34" charset="0"/>
                <a:ea typeface="黑体" pitchFamily="49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zh-CN" altLang="en-US" smtClean="0">
              <a:solidFill>
                <a:schemeClr val="bg1"/>
              </a:solidFill>
              <a:latin typeface="Arial" pitchFamily="34" charset="0"/>
              <a:ea typeface="黑体" pitchFamily="49" charset="-122"/>
            </a:endParaRPr>
          </a:p>
        </p:txBody>
      </p:sp>
      <p:sp>
        <p:nvSpPr>
          <p:cNvPr id="39940" name="矩形 4"/>
          <p:cNvSpPr>
            <a:spLocks noChangeArrowheads="1"/>
          </p:cNvSpPr>
          <p:nvPr/>
        </p:nvSpPr>
        <p:spPr bwMode="auto">
          <a:xfrm>
            <a:off x="1065213" y="1220788"/>
            <a:ext cx="10288587" cy="501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514350" indent="-514350">
              <a:lnSpc>
                <a:spcPct val="200000"/>
              </a:lnSpc>
            </a:pPr>
            <a:r>
              <a:rPr lang="zh-CN" altLang="en-US" sz="3200" b="1">
                <a:solidFill>
                  <a:schemeClr val="bg1"/>
                </a:solidFill>
                <a:latin typeface="Arial" pitchFamily="34" charset="0"/>
                <a:ea typeface="黑体" pitchFamily="49" charset="-122"/>
              </a:rPr>
              <a:t>总体设计理念</a:t>
            </a:r>
            <a:endParaRPr lang="en-US" altLang="zh-CN" sz="3200" b="1">
              <a:solidFill>
                <a:schemeClr val="bg1"/>
              </a:solidFill>
              <a:latin typeface="Arial" pitchFamily="34" charset="0"/>
              <a:ea typeface="黑体" pitchFamily="49" charset="-122"/>
            </a:endParaRPr>
          </a:p>
          <a:p>
            <a:pPr marL="514350" indent="-514350">
              <a:lnSpc>
                <a:spcPct val="200000"/>
              </a:lnSpc>
            </a:pPr>
            <a:r>
              <a:rPr lang="zh-CN" altLang="en-US" sz="3200" b="1">
                <a:solidFill>
                  <a:schemeClr val="bg1"/>
                </a:solidFill>
                <a:latin typeface="Arial" pitchFamily="34" charset="0"/>
                <a:ea typeface="黑体" pitchFamily="49" charset="-122"/>
              </a:rPr>
              <a:t>规划设计布局</a:t>
            </a:r>
            <a:endParaRPr lang="en-US" altLang="zh-CN" sz="3200" b="1">
              <a:solidFill>
                <a:schemeClr val="bg1"/>
              </a:solidFill>
              <a:latin typeface="Arial" pitchFamily="34" charset="0"/>
              <a:ea typeface="黑体" pitchFamily="49" charset="-122"/>
            </a:endParaRPr>
          </a:p>
          <a:p>
            <a:pPr marL="514350" indent="-514350">
              <a:lnSpc>
                <a:spcPct val="200000"/>
              </a:lnSpc>
            </a:pPr>
            <a:r>
              <a:rPr lang="zh-CN" altLang="en-US" sz="3200" b="1">
                <a:solidFill>
                  <a:schemeClr val="bg1"/>
                </a:solidFill>
                <a:latin typeface="Arial" pitchFamily="34" charset="0"/>
                <a:ea typeface="黑体" pitchFamily="49" charset="-122"/>
              </a:rPr>
              <a:t>中心亮点及产品介绍  </a:t>
            </a:r>
            <a:endParaRPr lang="en-US" altLang="zh-CN" sz="3200" b="1">
              <a:solidFill>
                <a:schemeClr val="bg1"/>
              </a:solidFill>
              <a:latin typeface="Arial" pitchFamily="34" charset="0"/>
              <a:ea typeface="黑体" pitchFamily="49" charset="-122"/>
            </a:endParaRPr>
          </a:p>
          <a:p>
            <a:pPr marL="514350" indent="-514350">
              <a:lnSpc>
                <a:spcPct val="200000"/>
              </a:lnSpc>
            </a:pPr>
            <a:r>
              <a:rPr lang="zh-CN" altLang="en-US" sz="3200" b="1">
                <a:solidFill>
                  <a:srgbClr val="00B0F0"/>
                </a:solidFill>
                <a:latin typeface="Arial" pitchFamily="34" charset="0"/>
                <a:ea typeface="黑体" pitchFamily="49" charset="-122"/>
              </a:rPr>
              <a:t>建设周期和预算</a:t>
            </a:r>
            <a:endParaRPr lang="en-US" altLang="zh-CN" sz="3200" b="1">
              <a:solidFill>
                <a:srgbClr val="00B0F0"/>
              </a:solidFill>
              <a:latin typeface="Arial" pitchFamily="34" charset="0"/>
              <a:ea typeface="黑体" pitchFamily="49" charset="-122"/>
            </a:endParaRPr>
          </a:p>
          <a:p>
            <a:pPr marL="514350" indent="-514350">
              <a:lnSpc>
                <a:spcPct val="200000"/>
              </a:lnSpc>
            </a:pPr>
            <a:r>
              <a:rPr lang="zh-CN" altLang="en-US" sz="3200" b="1">
                <a:solidFill>
                  <a:schemeClr val="bg1"/>
                </a:solidFill>
                <a:latin typeface="Arial" pitchFamily="34" charset="0"/>
                <a:ea typeface="黑体" pitchFamily="49" charset="-122"/>
              </a:rPr>
              <a:t>成功案例照片</a:t>
            </a:r>
            <a:endParaRPr lang="en-US" altLang="zh-CN" sz="3200" b="1">
              <a:solidFill>
                <a:schemeClr val="bg1"/>
              </a:solidFill>
              <a:latin typeface="Arial" pitchFamily="34" charset="0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标题 1"/>
          <p:cNvSpPr>
            <a:spLocks noGrp="1"/>
          </p:cNvSpPr>
          <p:nvPr>
            <p:ph type="title"/>
          </p:nvPr>
        </p:nvSpPr>
        <p:spPr>
          <a:xfrm>
            <a:off x="280988" y="-107950"/>
            <a:ext cx="10515600" cy="1325563"/>
          </a:xfrm>
        </p:spPr>
        <p:txBody>
          <a:bodyPr/>
          <a:lstStyle/>
          <a:p>
            <a:r>
              <a:rPr kumimoji="1" lang="zh-CN" altLang="en-US" sz="3800" smtClean="0">
                <a:latin typeface="微软雅黑" pitchFamily="34" charset="-122"/>
                <a:ea typeface="微软雅黑" pitchFamily="34" charset="-122"/>
              </a:rPr>
              <a:t>项目可行性</a:t>
            </a:r>
          </a:p>
        </p:txBody>
      </p:sp>
      <p:sp>
        <p:nvSpPr>
          <p:cNvPr id="40963" name="矩形 5"/>
          <p:cNvSpPr>
            <a:spLocks noChangeArrowheads="1"/>
          </p:cNvSpPr>
          <p:nvPr/>
        </p:nvSpPr>
        <p:spPr bwMode="auto">
          <a:xfrm>
            <a:off x="304799" y="1049338"/>
            <a:ext cx="11295797" cy="47089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b="1" dirty="0">
                <a:latin typeface="微软雅黑" pitchFamily="34" charset="-122"/>
                <a:ea typeface="微软雅黑" pitchFamily="34" charset="-122"/>
              </a:rPr>
              <a:t>基于以上提及的教学目标和教学方法，以下几方面实现项目建设的可行性：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（一）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在临桂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校区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临床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技能中心建设影像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实训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中心。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（二）购置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X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线、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CT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、数字模拟成像仪各一台。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（三）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考虑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搭建规范化计算机网络平台，智能设备系统配备信息化演示模式，练习模式，考试模式。并创建在线开放训练平台学生可以进行自主学习、练习和考试等，后期可增加模拟考试功能。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（四）搭建用于教学的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PACS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系统，针对具体的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PACS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软件，能够实现医学图像的传输、存档以及医学图像的后处理操作。充分发挥学生的自学能力，进行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PACS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系统的知识拓展。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（五）建成以实践教学为支撑的影像虚拟现实平台教学实验室，预购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60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台电脑，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30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台医用显示器（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人共享一台），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台投影仪，满足学生教学需求。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（六）建议配备一名专职工作人员管理。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标题 1"/>
          <p:cNvSpPr>
            <a:spLocks noGrp="1"/>
          </p:cNvSpPr>
          <p:nvPr>
            <p:ph type="title"/>
          </p:nvPr>
        </p:nvSpPr>
        <p:spPr>
          <a:xfrm>
            <a:off x="280988" y="-107950"/>
            <a:ext cx="10515600" cy="1325563"/>
          </a:xfrm>
        </p:spPr>
        <p:txBody>
          <a:bodyPr/>
          <a:lstStyle/>
          <a:p>
            <a:r>
              <a:rPr kumimoji="1" lang="zh-CN" altLang="en-US" sz="3800" smtClean="0">
                <a:latin typeface="微软雅黑" pitchFamily="34" charset="-122"/>
                <a:ea typeface="微软雅黑" pitchFamily="34" charset="-122"/>
              </a:rPr>
              <a:t>项目可行性</a:t>
            </a:r>
          </a:p>
        </p:txBody>
      </p:sp>
      <p:sp>
        <p:nvSpPr>
          <p:cNvPr id="41987" name="矩形 3"/>
          <p:cNvSpPr>
            <a:spLocks noChangeArrowheads="1"/>
          </p:cNvSpPr>
          <p:nvPr/>
        </p:nvSpPr>
        <p:spPr bwMode="auto">
          <a:xfrm>
            <a:off x="477838" y="985838"/>
            <a:ext cx="11531600" cy="47089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所提及系统功能及现场布置已有成功实施案例，此外，同类型教学系统和智能设备，包括教室现场实施，均有多个成功案例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n"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实训中心预设立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间技术训练室，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个诊断室，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个教室，分布在临桂临床技能中心五楼，教学人数约为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60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人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节。基于以上教学实践理念和设计规划，可容纳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60~80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名学生。诊断室可功能复用为在线训练和机考房，提升场地使用效率。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n"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学生和老师提供更好的教、学平台。在日常教学中增加有效的智能化、信息化手段，贯彻到教、学、练、考、评每个环节中，建立起国际认可，且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具有桂医特色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的实践教学模式，培养出与国际标准接轨的高素质创新型医学人才。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标题 1"/>
          <p:cNvSpPr>
            <a:spLocks noGrp="1"/>
          </p:cNvSpPr>
          <p:nvPr>
            <p:ph type="title"/>
          </p:nvPr>
        </p:nvSpPr>
        <p:spPr>
          <a:xfrm>
            <a:off x="280988" y="-107950"/>
            <a:ext cx="10515600" cy="1325563"/>
          </a:xfrm>
        </p:spPr>
        <p:txBody>
          <a:bodyPr/>
          <a:lstStyle/>
          <a:p>
            <a:r>
              <a:rPr kumimoji="1" lang="zh-CN" altLang="en-US" sz="3800" smtClean="0">
                <a:latin typeface="微软雅黑" pitchFamily="34" charset="-122"/>
                <a:ea typeface="微软雅黑" pitchFamily="34" charset="-122"/>
              </a:rPr>
              <a:t>项目预算（必选）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449263" y="1503363"/>
          <a:ext cx="10085387" cy="3224216"/>
        </p:xfrm>
        <a:graphic>
          <a:graphicData uri="http://schemas.openxmlformats.org/drawingml/2006/table">
            <a:tbl>
              <a:tblPr/>
              <a:tblGrid>
                <a:gridCol w="1030971"/>
                <a:gridCol w="5590608"/>
                <a:gridCol w="1325496"/>
                <a:gridCol w="860828"/>
                <a:gridCol w="1277484"/>
              </a:tblGrid>
              <a:tr h="2221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序号</a:t>
                      </a:r>
                    </a:p>
                  </a:txBody>
                  <a:tcPr marL="8773" marR="8773" marT="87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影像产品分类</a:t>
                      </a:r>
                    </a:p>
                  </a:txBody>
                  <a:tcPr marL="8773" marR="8773" marT="87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单价</a:t>
                      </a:r>
                    </a:p>
                  </a:txBody>
                  <a:tcPr marL="8773" marR="8773" marT="87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数量</a:t>
                      </a:r>
                    </a:p>
                  </a:txBody>
                  <a:tcPr marL="8773" marR="8773" marT="87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总价</a:t>
                      </a:r>
                    </a:p>
                  </a:txBody>
                  <a:tcPr marL="8773" marR="8773" marT="87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229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</a:p>
                  </a:txBody>
                  <a:tcPr marL="8773" marR="8773" marT="87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医学影像诊断教学系统（软件）</a:t>
                      </a:r>
                    </a:p>
                  </a:txBody>
                  <a:tcPr marL="8773" marR="8773" marT="87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¥600,000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¥600,000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22902">
                <a:tc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773" marR="8773" marT="87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医学影像检查教学系统（软件）</a:t>
                      </a:r>
                    </a:p>
                  </a:txBody>
                  <a:tcPr marL="8773" marR="8773" marT="87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¥200,000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</a:t>
                      </a:r>
                      <a:endParaRPr lang="en-US" altLang="zh-CN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¥200,000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229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</a:p>
                  </a:txBody>
                  <a:tcPr marL="8773" marR="8773" marT="87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基础网络环境搭建</a:t>
                      </a:r>
                    </a:p>
                  </a:txBody>
                  <a:tcPr marL="8773" marR="8773" marT="87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¥390,000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¥390,000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229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</a:p>
                  </a:txBody>
                  <a:tcPr marL="8773" marR="8773" marT="87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定制桌椅（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人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/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桌）</a:t>
                      </a:r>
                    </a:p>
                  </a:txBody>
                  <a:tcPr marL="8773" marR="8773" marT="87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¥2,000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15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¥30,000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229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</a:p>
                  </a:txBody>
                  <a:tcPr marL="8773" marR="8773" marT="87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教学投影仪</a:t>
                      </a:r>
                    </a:p>
                  </a:txBody>
                  <a:tcPr marL="8773" marR="8773" marT="87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¥10,800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4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¥43,200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229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</a:p>
                  </a:txBody>
                  <a:tcPr marL="8773" marR="8773" marT="87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学生机（主机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i3,4G,1T+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显示器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+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一套键鼠）</a:t>
                      </a:r>
                    </a:p>
                  </a:txBody>
                  <a:tcPr marL="8773" marR="8773" marT="87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¥3,300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60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¥198,000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624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</a:p>
                  </a:txBody>
                  <a:tcPr marL="8773" marR="8773" marT="87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教师机（主机（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i5,8G,500GB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）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+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显示器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+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一套键鼠）</a:t>
                      </a:r>
                    </a:p>
                  </a:txBody>
                  <a:tcPr marL="8773" marR="8773" marT="87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¥6,200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¥6,200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229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</a:p>
                  </a:txBody>
                  <a:tcPr marL="8773" marR="8773" marT="87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彩色医用显示器（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2M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）</a:t>
                      </a:r>
                    </a:p>
                  </a:txBody>
                  <a:tcPr marL="8773" marR="8773" marT="87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¥8,800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31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¥272,800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229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</a:p>
                  </a:txBody>
                  <a:tcPr marL="8773" marR="8773" marT="87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医用显示器主机（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i3,4G,500G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；带一套键鼠）</a:t>
                      </a:r>
                    </a:p>
                  </a:txBody>
                  <a:tcPr marL="8773" marR="8773" marT="87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¥3,100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30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¥93,000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229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</a:p>
                  </a:txBody>
                  <a:tcPr marL="8773" marR="8773" marT="87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X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线虚实结合智能训练系统</a:t>
                      </a:r>
                    </a:p>
                  </a:txBody>
                  <a:tcPr marL="8773" marR="8773" marT="87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¥250,000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¥250,000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229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</a:t>
                      </a:r>
                    </a:p>
                  </a:txBody>
                  <a:tcPr marL="8773" marR="8773" marT="87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DR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虚实结合智能训练系统</a:t>
                      </a:r>
                    </a:p>
                  </a:txBody>
                  <a:tcPr marL="8773" marR="8773" marT="87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¥250,000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¥250,000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229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</a:t>
                      </a:r>
                    </a:p>
                  </a:txBody>
                  <a:tcPr marL="8773" marR="8773" marT="87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CT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虚实结合智能训练系统</a:t>
                      </a:r>
                    </a:p>
                  </a:txBody>
                  <a:tcPr marL="8773" marR="8773" marT="87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¥400,000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¥400,000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876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</a:t>
                      </a:r>
                    </a:p>
                  </a:txBody>
                  <a:tcPr marL="8773" marR="8773" marT="87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小计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773" marR="8773" marT="87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773" marR="8773" marT="8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773" marR="8773" marT="8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1" i="0" u="none" strike="noStrike" kern="1200" dirty="0">
                          <a:solidFill>
                            <a:srgbClr val="0070C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¥</a:t>
                      </a:r>
                      <a:r>
                        <a:rPr lang="en-US" altLang="zh-CN" sz="1400" b="1" i="0" u="none" strike="noStrike" kern="1200" dirty="0" smtClean="0">
                          <a:solidFill>
                            <a:srgbClr val="0070C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2,733,200</a:t>
                      </a:r>
                      <a:endParaRPr lang="en-US" altLang="zh-CN" sz="1400" b="1" i="0" u="none" strike="noStrike" kern="1200" dirty="0">
                        <a:solidFill>
                          <a:srgbClr val="0070C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3101" name="矩形 4"/>
          <p:cNvSpPr>
            <a:spLocks noChangeArrowheads="1"/>
          </p:cNvSpPr>
          <p:nvPr/>
        </p:nvSpPr>
        <p:spPr bwMode="auto">
          <a:xfrm>
            <a:off x="449263" y="1049338"/>
            <a:ext cx="10179050" cy="4000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buClr>
                <a:srgbClr val="FF0000"/>
              </a:buClr>
              <a:buFont typeface="Wingdings" pitchFamily="2" charset="2"/>
              <a:buChar char="n"/>
            </a:pPr>
            <a:r>
              <a:rPr lang="zh-CN" altLang="en-US" sz="2000" b="1">
                <a:latin typeface="微软雅黑" pitchFamily="34" charset="-122"/>
                <a:ea typeface="微软雅黑" pitchFamily="34" charset="-122"/>
              </a:rPr>
              <a:t>影像教学设备预算：</a:t>
            </a:r>
            <a:r>
              <a:rPr lang="zh-CN" altLang="en-US" sz="2000">
                <a:latin typeface="微软雅黑" pitchFamily="34" charset="-122"/>
                <a:ea typeface="微软雅黑" pitchFamily="34" charset="-122"/>
              </a:rPr>
              <a:t>满足影像教学，涉及设备名称及数量如下，预算小计</a:t>
            </a:r>
            <a:r>
              <a:rPr lang="en-US" altLang="zh-CN" sz="2000">
                <a:latin typeface="微软雅黑" pitchFamily="34" charset="-122"/>
                <a:ea typeface="微软雅黑" pitchFamily="34" charset="-122"/>
              </a:rPr>
              <a:t>2733200</a:t>
            </a:r>
            <a:r>
              <a:rPr lang="zh-CN" altLang="en-US" sz="2000">
                <a:latin typeface="微软雅黑" pitchFamily="34" charset="-122"/>
                <a:ea typeface="微软雅黑" pitchFamily="34" charset="-122"/>
              </a:rPr>
              <a:t>元。</a:t>
            </a:r>
            <a:endParaRPr lang="en-US" altLang="zh-CN" sz="20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102" name="矩形 5"/>
          <p:cNvSpPr>
            <a:spLocks noChangeArrowheads="1"/>
          </p:cNvSpPr>
          <p:nvPr/>
        </p:nvSpPr>
        <p:spPr bwMode="auto">
          <a:xfrm>
            <a:off x="449263" y="4808538"/>
            <a:ext cx="10179050" cy="4000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buClr>
                <a:srgbClr val="FF0000"/>
              </a:buClr>
              <a:buFont typeface="Wingdings" pitchFamily="2" charset="2"/>
              <a:buChar char="n"/>
            </a:pPr>
            <a:r>
              <a:rPr lang="zh-CN" altLang="en-US" sz="2000" b="1">
                <a:latin typeface="微软雅黑" pitchFamily="34" charset="-122"/>
                <a:ea typeface="微软雅黑" pitchFamily="34" charset="-122"/>
              </a:rPr>
              <a:t>环境改造预算：</a:t>
            </a:r>
            <a:r>
              <a:rPr lang="zh-CN" altLang="en-US" sz="2000">
                <a:latin typeface="微软雅黑" pitchFamily="34" charset="-122"/>
                <a:ea typeface="微软雅黑" pitchFamily="34" charset="-122"/>
              </a:rPr>
              <a:t>涉及人文环境建设，预算待定，具体根据最终场地实际情况规划给出。</a:t>
            </a:r>
            <a:endParaRPr lang="en-US" altLang="zh-CN" sz="200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449263" y="5232400"/>
          <a:ext cx="10085387" cy="1432152"/>
        </p:xfrm>
        <a:graphic>
          <a:graphicData uri="http://schemas.openxmlformats.org/drawingml/2006/table">
            <a:tbl>
              <a:tblPr/>
              <a:tblGrid>
                <a:gridCol w="1030971"/>
                <a:gridCol w="5590608"/>
                <a:gridCol w="1325496"/>
                <a:gridCol w="860828"/>
                <a:gridCol w="1277484"/>
              </a:tblGrid>
              <a:tr h="26325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序号</a:t>
                      </a:r>
                    </a:p>
                  </a:txBody>
                  <a:tcPr marL="8773" marR="8773" marT="87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产品分类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773" marR="8773" marT="87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单价</a:t>
                      </a:r>
                    </a:p>
                  </a:txBody>
                  <a:tcPr marL="8773" marR="8773" marT="87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数量</a:t>
                      </a:r>
                    </a:p>
                  </a:txBody>
                  <a:tcPr marL="8773" marR="8773" marT="87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总价</a:t>
                      </a:r>
                    </a:p>
                  </a:txBody>
                  <a:tcPr marL="8773" marR="8773" marT="87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2276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</a:p>
                  </a:txBody>
                  <a:tcPr marL="8773" marR="8773" marT="87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门禁系统</a:t>
                      </a:r>
                    </a:p>
                  </a:txBody>
                  <a:tcPr marL="8773" marR="8773" marT="87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¥69,520</a:t>
                      </a:r>
                      <a:endParaRPr lang="en-US" altLang="zh-CN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</a:t>
                      </a:r>
                    </a:p>
                  </a:txBody>
                  <a:tcPr marL="9525" marR="9525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¥69,520</a:t>
                      </a:r>
                      <a:endParaRPr lang="en-US" altLang="zh-CN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653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</a:p>
                  </a:txBody>
                  <a:tcPr marL="8773" marR="8773" marT="87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电子门牌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773" marR="8773" marT="87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¥2,615</a:t>
                      </a:r>
                      <a:endParaRPr lang="en-US" altLang="zh-CN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endParaRPr lang="en-US" altLang="zh-CN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endParaRPr lang="en-US" altLang="zh-CN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289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</a:p>
                  </a:txBody>
                  <a:tcPr marL="8773" marR="8773" marT="87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电子人文墙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773" marR="8773" marT="87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¥2,000</a:t>
                      </a:r>
                    </a:p>
                  </a:txBody>
                  <a:tcPr marL="9525" marR="9525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endParaRPr lang="en-US" altLang="zh-CN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endParaRPr lang="en-US" altLang="zh-CN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289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</a:p>
                  </a:txBody>
                  <a:tcPr marL="8773" marR="8773" marT="87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装修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773" marR="8773" marT="87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endParaRPr lang="en-US" altLang="zh-CN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endParaRPr lang="en-US" altLang="zh-CN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endParaRPr lang="en-US" altLang="zh-CN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2276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773" marR="8773" marT="87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家具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773" marR="8773" marT="87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endParaRPr lang="en-US" altLang="zh-CN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endParaRPr lang="en-US" altLang="zh-CN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</a:t>
                      </a:r>
                      <a:endParaRPr lang="en-US" altLang="zh-CN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标题 1"/>
          <p:cNvSpPr>
            <a:spLocks noGrp="1"/>
          </p:cNvSpPr>
          <p:nvPr>
            <p:ph type="title"/>
          </p:nvPr>
        </p:nvSpPr>
        <p:spPr>
          <a:xfrm>
            <a:off x="280988" y="-107950"/>
            <a:ext cx="10515600" cy="1325563"/>
          </a:xfrm>
        </p:spPr>
        <p:txBody>
          <a:bodyPr/>
          <a:lstStyle/>
          <a:p>
            <a:r>
              <a:rPr kumimoji="1" lang="zh-CN" altLang="en-US" sz="3800" smtClean="0">
                <a:latin typeface="微软雅黑" pitchFamily="34" charset="-122"/>
                <a:ea typeface="微软雅黑" pitchFamily="34" charset="-122"/>
              </a:rPr>
              <a:t>项目预算（可选）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449263" y="2157413"/>
          <a:ext cx="10085387" cy="1573211"/>
        </p:xfrm>
        <a:graphic>
          <a:graphicData uri="http://schemas.openxmlformats.org/drawingml/2006/table">
            <a:tbl>
              <a:tblPr/>
              <a:tblGrid>
                <a:gridCol w="1030971"/>
                <a:gridCol w="5590608"/>
                <a:gridCol w="1325496"/>
                <a:gridCol w="860828"/>
                <a:gridCol w="1277484"/>
              </a:tblGrid>
              <a:tr h="26358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序号</a:t>
                      </a:r>
                    </a:p>
                  </a:txBody>
                  <a:tcPr marL="8773" marR="8773" marT="87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信息化产品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分类</a:t>
                      </a:r>
                    </a:p>
                  </a:txBody>
                  <a:tcPr marL="8773" marR="8773" marT="87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单价</a:t>
                      </a:r>
                    </a:p>
                  </a:txBody>
                  <a:tcPr marL="8773" marR="8773" marT="87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数量</a:t>
                      </a:r>
                    </a:p>
                  </a:txBody>
                  <a:tcPr marL="8773" marR="8773" marT="87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总价</a:t>
                      </a:r>
                    </a:p>
                  </a:txBody>
                  <a:tcPr marL="8773" marR="8773" marT="87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230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</a:p>
                  </a:txBody>
                  <a:tcPr marL="8773" marR="8773" marT="87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无人值守开放训练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773" marR="8773" marT="87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¥100,000</a:t>
                      </a:r>
                      <a:endParaRPr lang="en-US" altLang="zh-CN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</a:t>
                      </a:r>
                    </a:p>
                  </a:txBody>
                  <a:tcPr marL="9525" marR="9525" marT="95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¥100,000</a:t>
                      </a:r>
                      <a:endParaRPr lang="en-US" altLang="zh-CN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63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</a:p>
                  </a:txBody>
                  <a:tcPr marL="8773" marR="8773" marT="87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医学教育大数据与形成性评价系统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773" marR="8773" marT="87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¥1000,000</a:t>
                      </a:r>
                      <a:endParaRPr lang="en-US" altLang="zh-CN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</a:t>
                      </a:r>
                    </a:p>
                  </a:txBody>
                  <a:tcPr marL="9525" marR="9525" marT="95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¥1,000,000</a:t>
                      </a:r>
                      <a:endParaRPr lang="en-US" altLang="zh-CN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292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</a:p>
                  </a:txBody>
                  <a:tcPr marL="8773" marR="8773" marT="87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医学技能中心管理系统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773" marR="8773" marT="87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¥600,000</a:t>
                      </a:r>
                      <a:endParaRPr lang="en-US" altLang="zh-CN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</a:t>
                      </a:r>
                      <a:endParaRPr lang="en-US" altLang="zh-CN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¥600,000</a:t>
                      </a:r>
                      <a:endParaRPr lang="en-US" altLang="zh-CN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292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</a:p>
                  </a:txBody>
                  <a:tcPr marL="8773" marR="8773" marT="87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医学教学在线训练系统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773" marR="8773" marT="87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¥500,000</a:t>
                      </a:r>
                      <a:endParaRPr lang="en-US" altLang="zh-CN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</a:t>
                      </a:r>
                      <a:endParaRPr lang="en-US" altLang="zh-CN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¥500,000</a:t>
                      </a:r>
                      <a:endParaRPr lang="en-US" altLang="zh-CN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645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</a:t>
                      </a:r>
                    </a:p>
                  </a:txBody>
                  <a:tcPr marL="8773" marR="8773" marT="87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小计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773" marR="8773" marT="87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773" marR="8773" marT="8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773" marR="8773" marT="8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1" i="0" u="none" strike="noStrike" kern="1200" dirty="0">
                          <a:solidFill>
                            <a:srgbClr val="0070C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¥</a:t>
                      </a:r>
                      <a:r>
                        <a:rPr lang="en-US" altLang="zh-CN" sz="1400" b="1" i="0" u="none" strike="noStrike" kern="1200" dirty="0" smtClean="0">
                          <a:solidFill>
                            <a:srgbClr val="0070C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2,200,000</a:t>
                      </a:r>
                      <a:endParaRPr lang="en-US" altLang="zh-CN" sz="1400" b="1" i="0" u="none" strike="noStrike" kern="1200" dirty="0">
                        <a:solidFill>
                          <a:srgbClr val="0070C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4077" name="矩形 7"/>
          <p:cNvSpPr>
            <a:spLocks noChangeArrowheads="1"/>
          </p:cNvSpPr>
          <p:nvPr/>
        </p:nvSpPr>
        <p:spPr bwMode="auto">
          <a:xfrm>
            <a:off x="449263" y="1049338"/>
            <a:ext cx="10179050" cy="7080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buClr>
                <a:srgbClr val="FF0000"/>
              </a:buClr>
              <a:buFont typeface="Wingdings" pitchFamily="2" charset="2"/>
              <a:buChar char="n"/>
            </a:pPr>
            <a:r>
              <a:rPr lang="zh-CN" altLang="en-US" sz="2000" b="1">
                <a:latin typeface="微软雅黑" pitchFamily="34" charset="-122"/>
                <a:ea typeface="微软雅黑" pitchFamily="34" charset="-122"/>
              </a:rPr>
              <a:t>信息化产品预算：</a:t>
            </a:r>
            <a:r>
              <a:rPr lang="zh-CN" altLang="en-US" sz="2000">
                <a:latin typeface="微软雅黑" pitchFamily="34" charset="-122"/>
                <a:ea typeface="微软雅黑" pitchFamily="34" charset="-122"/>
              </a:rPr>
              <a:t>可选项，主要用于搭建临床技能中心信息化基础平台，可辅助影像教学和训练，所涉及部分信息化产品名称及数量如下，预算小计</a:t>
            </a:r>
            <a:r>
              <a:rPr lang="en-US" altLang="zh-CN" sz="2000">
                <a:latin typeface="微软雅黑" pitchFamily="34" charset="-122"/>
                <a:ea typeface="微软雅黑" pitchFamily="34" charset="-122"/>
              </a:rPr>
              <a:t>2,200,000</a:t>
            </a:r>
            <a:r>
              <a:rPr lang="zh-CN" altLang="en-US" sz="2000">
                <a:latin typeface="微软雅黑" pitchFamily="34" charset="-122"/>
                <a:ea typeface="微软雅黑" pitchFamily="34" charset="-122"/>
              </a:rPr>
              <a:t>元。</a:t>
            </a:r>
            <a:endParaRPr lang="en-US" altLang="zh-CN" sz="200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矩形 3"/>
          <p:cNvSpPr>
            <a:spLocks noChangeArrowheads="1"/>
          </p:cNvSpPr>
          <p:nvPr/>
        </p:nvSpPr>
        <p:spPr bwMode="auto">
          <a:xfrm>
            <a:off x="282575" y="1144588"/>
            <a:ext cx="10906125" cy="4800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实训中心</a:t>
            </a:r>
            <a:r>
              <a:rPr lang="zh-CN" altLang="zh-CN" b="1" dirty="0">
                <a:latin typeface="微软雅黑" pitchFamily="34" charset="-122"/>
                <a:ea typeface="微软雅黑" pitchFamily="34" charset="-122"/>
              </a:rPr>
              <a:t>建设采用通盘全局考虑，分段实施的方法。</a:t>
            </a:r>
          </a:p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 </a:t>
            </a:r>
            <a:endParaRPr lang="zh-CN" altLang="zh-CN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zh-CN" b="1" dirty="0">
                <a:latin typeface="微软雅黑" pitchFamily="34" charset="-122"/>
                <a:ea typeface="微软雅黑" pitchFamily="34" charset="-122"/>
              </a:rPr>
              <a:t>第一阶段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：房屋布局设计、改造，基础设施建设（含网络布线）。</a:t>
            </a:r>
          </a:p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 </a:t>
            </a:r>
            <a:endParaRPr lang="zh-CN" altLang="zh-CN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zh-CN" b="1" dirty="0">
                <a:latin typeface="微软雅黑" pitchFamily="34" charset="-122"/>
                <a:ea typeface="微软雅黑" pitchFamily="34" charset="-122"/>
              </a:rPr>
              <a:t>第二阶段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：布置教学软件和硬件，建成以实践教学为支撑的影像虚拟现实平台教学实验室，安装约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60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台电脑，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30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台医用显示器（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人共享一台），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台投影仪。并配备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30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台特殊电脑桌和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60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把电脑椅。</a:t>
            </a:r>
          </a:p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 </a:t>
            </a:r>
            <a:endParaRPr lang="zh-CN" altLang="zh-CN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zh-CN" b="1" dirty="0">
                <a:latin typeface="微软雅黑" pitchFamily="34" charset="-122"/>
                <a:ea typeface="微软雅黑" pitchFamily="34" charset="-122"/>
              </a:rPr>
              <a:t>第三阶段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：试运作期， 主要用于影像本科专业教学（包括实践教学、学生自学、考核），满足学生教学需求实现诊断理论教学和阅片实践。</a:t>
            </a:r>
          </a:p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 </a:t>
            </a:r>
            <a:endParaRPr lang="zh-CN" altLang="zh-CN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zh-CN" b="1" dirty="0">
                <a:latin typeface="微软雅黑" pitchFamily="34" charset="-122"/>
                <a:ea typeface="微软雅黑" pitchFamily="34" charset="-122"/>
              </a:rPr>
              <a:t>第四阶段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：搭建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PACS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系统网络，实现医学图像的传输、存档、医学图库的创建、病例的推送整理及后处理操作。开放网络训练平台。教师的教案、课件、讲稿的整理、分类、上传，建立规范化的教学管理体系。</a:t>
            </a:r>
          </a:p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 </a:t>
            </a:r>
            <a:endParaRPr lang="zh-CN" altLang="zh-CN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zh-CN" b="1" dirty="0">
                <a:latin typeface="微软雅黑" pitchFamily="34" charset="-122"/>
                <a:ea typeface="微软雅黑" pitchFamily="34" charset="-122"/>
              </a:rPr>
              <a:t>第五阶段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（可选）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：实现培训、学生自主训练，无纸化考试，影像技术训练一体化的教学模式。把教、学、练、研、考、评、管通过信息化的手段全流程贯穿起来，更大发挥技能中心在医学教育中的作用，做到“人人可练、时时可练、处处可练”。改变传统的重讲不重带，重教不重会，重学不重习，重结果不重形成，重建设不重使用，重人工不重工具，重医学不重教育，重数量不重质量。</a:t>
            </a:r>
          </a:p>
        </p:txBody>
      </p:sp>
      <p:sp>
        <p:nvSpPr>
          <p:cNvPr id="45059" name="标题 1"/>
          <p:cNvSpPr>
            <a:spLocks noGrp="1"/>
          </p:cNvSpPr>
          <p:nvPr>
            <p:ph type="title"/>
          </p:nvPr>
        </p:nvSpPr>
        <p:spPr>
          <a:xfrm>
            <a:off x="260350" y="-107950"/>
            <a:ext cx="10515600" cy="1325563"/>
          </a:xfrm>
        </p:spPr>
        <p:txBody>
          <a:bodyPr/>
          <a:lstStyle/>
          <a:p>
            <a:r>
              <a:rPr kumimoji="1" lang="zh-CN" altLang="en-US" sz="3800" smtClean="0">
                <a:latin typeface="微软雅黑" pitchFamily="34" charset="-122"/>
                <a:ea typeface="微软雅黑" pitchFamily="34" charset="-122"/>
              </a:rPr>
              <a:t>建设实施规划</a:t>
            </a:r>
          </a:p>
        </p:txBody>
      </p:sp>
      <p:sp>
        <p:nvSpPr>
          <p:cNvPr id="45060" name="矩形 5"/>
          <p:cNvSpPr>
            <a:spLocks noChangeArrowheads="1"/>
          </p:cNvSpPr>
          <p:nvPr/>
        </p:nvSpPr>
        <p:spPr bwMode="auto">
          <a:xfrm>
            <a:off x="330200" y="5945188"/>
            <a:ext cx="10858500" cy="7080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itchFamily="2" charset="2"/>
              <a:buChar char="n"/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建设周期：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X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线训练室，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DR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训练室，诊断室装修施工，设备发货安装，软硬联调预计三周左右，部署后即可使用教学。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CT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训练室由于流程复杂，预计三个月完成部署 。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65100"/>
            <a:ext cx="10972800" cy="633413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b="0" noProof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先进技术驱动的医学教育</a:t>
            </a:r>
          </a:p>
        </p:txBody>
      </p:sp>
      <p:sp>
        <p:nvSpPr>
          <p:cNvPr id="9219" name="页脚占位符 2"/>
          <p:cNvSpPr>
            <a:spLocks noGrp="1" noChangeArrowheads="1"/>
          </p:cNvSpPr>
          <p:nvPr>
            <p:ph type="ftr" sz="quarter" idx="4294967295"/>
          </p:nvPr>
        </p:nvSpPr>
        <p:spPr bwMode="auto">
          <a:xfrm>
            <a:off x="4165600" y="6453188"/>
            <a:ext cx="3860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mtClean="0">
                <a:solidFill>
                  <a:schemeClr val="bg1"/>
                </a:solidFill>
                <a:latin typeface="Arial" pitchFamily="34" charset="0"/>
                <a:ea typeface="黑体" pitchFamily="49" charset="-122"/>
              </a:rPr>
              <a:t>版权所有 违者必究</a:t>
            </a:r>
          </a:p>
        </p:txBody>
      </p:sp>
      <p:sp>
        <p:nvSpPr>
          <p:cNvPr id="9220" name="灯片编号占位符 3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8737600" y="6453188"/>
            <a:ext cx="2844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DBCA8800-9E22-405A-94C5-4B6D42F83F1D}" type="slidenum">
              <a:rPr kumimoji="0" lang="zh-CN" altLang="en-US" sz="1600">
                <a:solidFill>
                  <a:schemeClr val="bg1"/>
                </a:solidFill>
                <a:latin typeface="Arial" pitchFamily="34" charset="0"/>
                <a:ea typeface="黑体" pitchFamily="49" charset="-122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kumimoji="0" lang="zh-CN" altLang="en-US" sz="1600">
              <a:solidFill>
                <a:schemeClr val="bg1"/>
              </a:solidFill>
              <a:latin typeface="Arial" pitchFamily="34" charset="0"/>
              <a:ea typeface="黑体" pitchFamily="49" charset="-122"/>
            </a:endParaRPr>
          </a:p>
        </p:txBody>
      </p:sp>
      <p:grpSp>
        <p:nvGrpSpPr>
          <p:cNvPr id="9221" name="组合 19"/>
          <p:cNvGrpSpPr>
            <a:grpSpLocks/>
          </p:cNvGrpSpPr>
          <p:nvPr/>
        </p:nvGrpSpPr>
        <p:grpSpPr bwMode="auto">
          <a:xfrm>
            <a:off x="766763" y="1619250"/>
            <a:ext cx="10707687" cy="4557713"/>
            <a:chOff x="911424" y="1639916"/>
            <a:chExt cx="10933103" cy="4439530"/>
          </a:xfrm>
        </p:grpSpPr>
        <p:pic>
          <p:nvPicPr>
            <p:cNvPr id="9222" name="Picture 10" descr="http://www.arinchina.com/file/upload/201512/10/11-54-49-88-2234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8023" y="3720266"/>
              <a:ext cx="2688000" cy="1663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" name="直接连接符 5"/>
            <p:cNvCxnSpPr/>
            <p:nvPr/>
          </p:nvCxnSpPr>
          <p:spPr>
            <a:xfrm>
              <a:off x="1007058" y="3568197"/>
              <a:ext cx="10369024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6190759" y="1839394"/>
              <a:ext cx="0" cy="3488533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25" name="TextBox 7"/>
            <p:cNvSpPr txBox="1">
              <a:spLocks noChangeArrowheads="1"/>
            </p:cNvSpPr>
            <p:nvPr/>
          </p:nvSpPr>
          <p:spPr bwMode="auto">
            <a:xfrm>
              <a:off x="9204647" y="2294987"/>
              <a:ext cx="2208245" cy="809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 typeface="Wingdings" pitchFamily="2" charset="2"/>
                <a:buChar char="l"/>
              </a:pPr>
              <a:r>
                <a:rPr lang="zh-CN" altLang="en-US" sz="1600">
                  <a:latin typeface="Arial" pitchFamily="34" charset="0"/>
                  <a:ea typeface="黑体" pitchFamily="49" charset="-122"/>
                </a:rPr>
                <a:t>教学大数据</a:t>
              </a:r>
              <a:endParaRPr lang="en-US" altLang="zh-CN" sz="1600">
                <a:latin typeface="Arial" pitchFamily="34" charset="0"/>
                <a:ea typeface="黑体" pitchFamily="49" charset="-122"/>
              </a:endParaRPr>
            </a:p>
            <a:p>
              <a:pPr>
                <a:buFont typeface="Wingdings" pitchFamily="2" charset="2"/>
                <a:buChar char="l"/>
              </a:pPr>
              <a:r>
                <a:rPr lang="zh-CN" altLang="en-US" sz="1600">
                  <a:latin typeface="Arial" pitchFamily="34" charset="0"/>
                  <a:ea typeface="黑体" pitchFamily="49" charset="-122"/>
                </a:rPr>
                <a:t>临床大数据应用于教学</a:t>
              </a:r>
            </a:p>
          </p:txBody>
        </p:sp>
        <p:sp>
          <p:nvSpPr>
            <p:cNvPr id="9226" name="TextBox 8"/>
            <p:cNvSpPr txBox="1">
              <a:spLocks noChangeArrowheads="1"/>
            </p:cNvSpPr>
            <p:nvPr/>
          </p:nvSpPr>
          <p:spPr bwMode="auto">
            <a:xfrm>
              <a:off x="9216345" y="4310440"/>
              <a:ext cx="2352558" cy="809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 typeface="Wingdings" pitchFamily="2" charset="2"/>
                <a:buChar char="l"/>
              </a:pPr>
              <a:r>
                <a:rPr lang="zh-CN" altLang="en-US" sz="1600">
                  <a:latin typeface="Arial" pitchFamily="34" charset="0"/>
                  <a:ea typeface="黑体" pitchFamily="49" charset="-122"/>
                </a:rPr>
                <a:t>医学教育主要技术</a:t>
              </a:r>
              <a:endParaRPr lang="en-US" altLang="zh-CN" sz="1600">
                <a:latin typeface="Arial" pitchFamily="34" charset="0"/>
                <a:ea typeface="黑体" pitchFamily="49" charset="-122"/>
              </a:endParaRPr>
            </a:p>
            <a:p>
              <a:pPr>
                <a:buFont typeface="Wingdings" pitchFamily="2" charset="2"/>
                <a:buChar char="l"/>
              </a:pPr>
              <a:r>
                <a:rPr lang="zh-CN" altLang="en-US" sz="1600">
                  <a:latin typeface="Arial" pitchFamily="34" charset="0"/>
                  <a:ea typeface="黑体" pitchFamily="49" charset="-122"/>
                </a:rPr>
                <a:t>首先用于外科、解剖、群体协作</a:t>
              </a:r>
            </a:p>
          </p:txBody>
        </p:sp>
        <p:pic>
          <p:nvPicPr>
            <p:cNvPr id="9227" name="Picture 1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6405" y="3720268"/>
              <a:ext cx="2688000" cy="1620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28" name="TextBox 10"/>
            <p:cNvSpPr txBox="1">
              <a:spLocks noChangeArrowheads="1"/>
            </p:cNvSpPr>
            <p:nvPr/>
          </p:nvSpPr>
          <p:spPr bwMode="auto">
            <a:xfrm>
              <a:off x="1072733" y="4406446"/>
              <a:ext cx="2112234" cy="329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 typeface="Wingdings" pitchFamily="2" charset="2"/>
                <a:buChar char="l"/>
              </a:pPr>
              <a:r>
                <a:rPr lang="zh-CN" altLang="en-US" sz="1600">
                  <a:latin typeface="Arial" pitchFamily="34" charset="0"/>
                  <a:ea typeface="黑体" pitchFamily="49" charset="-122"/>
                </a:rPr>
                <a:t>实体和虚拟结合</a:t>
              </a:r>
              <a:endParaRPr lang="en-US" altLang="zh-CN" sz="1600">
                <a:latin typeface="Arial" pitchFamily="34" charset="0"/>
                <a:ea typeface="黑体" pitchFamily="49" charset="-122"/>
              </a:endParaRPr>
            </a:p>
          </p:txBody>
        </p:sp>
        <p:pic>
          <p:nvPicPr>
            <p:cNvPr id="9229" name="Picture 15" descr="http://img1.imgtn.bdimg.com/it/u=262955881,3065180718&amp;fm=21&amp;gp=0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6405" y="1821309"/>
              <a:ext cx="2688000" cy="1631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30" name="Picture 2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3949" y="1817824"/>
              <a:ext cx="2688000" cy="1619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31" name="TextBox 13"/>
            <p:cNvSpPr txBox="1">
              <a:spLocks noChangeArrowheads="1"/>
            </p:cNvSpPr>
            <p:nvPr/>
          </p:nvSpPr>
          <p:spPr bwMode="auto">
            <a:xfrm>
              <a:off x="1090921" y="2283385"/>
              <a:ext cx="2112234" cy="1289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 typeface="Wingdings" pitchFamily="2" charset="2"/>
                <a:buChar char="l"/>
              </a:pPr>
              <a:r>
                <a:rPr lang="zh-CN" altLang="en-US" sz="1600">
                  <a:latin typeface="Arial" pitchFamily="34" charset="0"/>
                  <a:ea typeface="黑体" pitchFamily="49" charset="-122"/>
                </a:rPr>
                <a:t>人工智能</a:t>
              </a:r>
            </a:p>
            <a:p>
              <a:pPr>
                <a:buFont typeface="Wingdings" pitchFamily="2" charset="2"/>
                <a:buChar char="l"/>
              </a:pPr>
              <a:r>
                <a:rPr lang="zh-CN" altLang="en-US" sz="1600">
                  <a:latin typeface="Arial" pitchFamily="34" charset="0"/>
                  <a:ea typeface="黑体" pitchFamily="49" charset="-122"/>
                </a:rPr>
                <a:t>智能传感</a:t>
              </a:r>
            </a:p>
            <a:p>
              <a:pPr>
                <a:buFont typeface="Wingdings" pitchFamily="2" charset="2"/>
                <a:buChar char="l"/>
              </a:pPr>
              <a:r>
                <a:rPr lang="zh-CN" altLang="en-US" sz="1600">
                  <a:latin typeface="Arial" pitchFamily="34" charset="0"/>
                  <a:ea typeface="黑体" pitchFamily="49" charset="-122"/>
                </a:rPr>
                <a:t>智能病人</a:t>
              </a:r>
              <a:endParaRPr lang="en-US" altLang="zh-CN" sz="1600">
                <a:latin typeface="Arial" pitchFamily="34" charset="0"/>
                <a:ea typeface="黑体" pitchFamily="49" charset="-122"/>
              </a:endParaRPr>
            </a:p>
            <a:p>
              <a:pPr>
                <a:buFont typeface="Wingdings" pitchFamily="2" charset="2"/>
                <a:buChar char="l"/>
              </a:pPr>
              <a:r>
                <a:rPr lang="zh-CN" altLang="en-US" sz="1600">
                  <a:latin typeface="Arial" pitchFamily="34" charset="0"/>
                  <a:ea typeface="黑体" pitchFamily="49" charset="-122"/>
                </a:rPr>
                <a:t>智能教师</a:t>
              </a:r>
              <a:endParaRPr lang="en-US" altLang="zh-CN" sz="1600">
                <a:latin typeface="Arial" pitchFamily="34" charset="0"/>
                <a:ea typeface="黑体" pitchFamily="49" charset="-122"/>
              </a:endParaRPr>
            </a:p>
            <a:p>
              <a:pPr>
                <a:buFont typeface="Wingdings" pitchFamily="2" charset="2"/>
                <a:buChar char="l"/>
              </a:pPr>
              <a:endParaRPr lang="zh-CN" altLang="en-US" sz="1600"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101391" name="矩形 14"/>
            <p:cNvSpPr>
              <a:spLocks noChangeArrowheads="1"/>
            </p:cNvSpPr>
            <p:nvPr/>
          </p:nvSpPr>
          <p:spPr bwMode="auto">
            <a:xfrm>
              <a:off x="9006297" y="1639916"/>
              <a:ext cx="2635615" cy="649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733">
                  <a:solidFill>
                    <a:srgbClr val="0070C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大数据分析</a:t>
              </a:r>
            </a:p>
          </p:txBody>
        </p:sp>
        <p:sp>
          <p:nvSpPr>
            <p:cNvPr id="101392" name="矩形 15"/>
            <p:cNvSpPr>
              <a:spLocks noChangeArrowheads="1"/>
            </p:cNvSpPr>
            <p:nvPr/>
          </p:nvSpPr>
          <p:spPr bwMode="auto">
            <a:xfrm>
              <a:off x="992470" y="1647648"/>
              <a:ext cx="2146098" cy="649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733">
                  <a:solidFill>
                    <a:srgbClr val="0070C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智能技术</a:t>
              </a:r>
            </a:p>
          </p:txBody>
        </p:sp>
        <p:sp>
          <p:nvSpPr>
            <p:cNvPr id="101393" name="矩形 16"/>
            <p:cNvSpPr>
              <a:spLocks noChangeArrowheads="1"/>
            </p:cNvSpPr>
            <p:nvPr/>
          </p:nvSpPr>
          <p:spPr bwMode="auto">
            <a:xfrm>
              <a:off x="911424" y="3747572"/>
              <a:ext cx="2146098" cy="649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733">
                  <a:solidFill>
                    <a:srgbClr val="0070C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混合现实</a:t>
              </a:r>
            </a:p>
          </p:txBody>
        </p:sp>
        <p:sp>
          <p:nvSpPr>
            <p:cNvPr id="101394" name="矩形 17"/>
            <p:cNvSpPr>
              <a:spLocks noChangeArrowheads="1"/>
            </p:cNvSpPr>
            <p:nvPr/>
          </p:nvSpPr>
          <p:spPr bwMode="auto">
            <a:xfrm>
              <a:off x="9116520" y="3744479"/>
              <a:ext cx="2146098" cy="649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733">
                  <a:solidFill>
                    <a:srgbClr val="0070C0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虚拟现实</a:t>
              </a:r>
            </a:p>
          </p:txBody>
        </p:sp>
        <p:sp>
          <p:nvSpPr>
            <p:cNvPr id="9236" name="文本框 9"/>
            <p:cNvSpPr txBox="1">
              <a:spLocks noChangeArrowheads="1"/>
            </p:cNvSpPr>
            <p:nvPr/>
          </p:nvSpPr>
          <p:spPr bwMode="auto">
            <a:xfrm>
              <a:off x="7812080" y="5629788"/>
              <a:ext cx="4032447" cy="44965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zh-CN" altLang="en-US" sz="2400">
                  <a:solidFill>
                    <a:schemeClr val="bg1"/>
                  </a:solidFill>
                  <a:latin typeface="Arial" pitchFamily="34" charset="0"/>
                  <a:ea typeface="黑体" pitchFamily="49" charset="-122"/>
                </a:rPr>
                <a:t>不是未来，是现在</a:t>
              </a: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671513" y="5167313"/>
            <a:ext cx="10848975" cy="95885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noProof="1">
              <a:solidFill>
                <a:schemeClr val="tx1"/>
              </a:solidFill>
            </a:endParaRPr>
          </a:p>
        </p:txBody>
      </p:sp>
      <p:sp>
        <p:nvSpPr>
          <p:cNvPr id="46083" name="灯片编号占位符 3"/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2084368-F974-4E7E-93C9-5B3F273DE1A8}" type="slidenum">
              <a:rPr lang="zh-CN" altLang="en-US" smtClean="0">
                <a:solidFill>
                  <a:schemeClr val="bg1"/>
                </a:solidFill>
                <a:latin typeface="Arial" pitchFamily="34" charset="0"/>
                <a:ea typeface="黑体" pitchFamily="49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zh-CN" altLang="en-US" smtClean="0">
              <a:solidFill>
                <a:schemeClr val="bg1"/>
              </a:solidFill>
              <a:latin typeface="Arial" pitchFamily="34" charset="0"/>
              <a:ea typeface="黑体" pitchFamily="49" charset="-122"/>
            </a:endParaRPr>
          </a:p>
        </p:txBody>
      </p:sp>
      <p:sp>
        <p:nvSpPr>
          <p:cNvPr id="46084" name="矩形 4"/>
          <p:cNvSpPr>
            <a:spLocks noChangeArrowheads="1"/>
          </p:cNvSpPr>
          <p:nvPr/>
        </p:nvSpPr>
        <p:spPr bwMode="auto">
          <a:xfrm>
            <a:off x="1065213" y="1220788"/>
            <a:ext cx="10288587" cy="501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514350" indent="-514350">
              <a:lnSpc>
                <a:spcPct val="200000"/>
              </a:lnSpc>
            </a:pPr>
            <a:r>
              <a:rPr lang="zh-CN" altLang="en-US" sz="3200" b="1">
                <a:solidFill>
                  <a:schemeClr val="bg1"/>
                </a:solidFill>
                <a:latin typeface="Arial" pitchFamily="34" charset="0"/>
                <a:ea typeface="黑体" pitchFamily="49" charset="-122"/>
              </a:rPr>
              <a:t>总体设计理念</a:t>
            </a:r>
            <a:endParaRPr lang="en-US" altLang="zh-CN" sz="3200" b="1">
              <a:solidFill>
                <a:schemeClr val="bg1"/>
              </a:solidFill>
              <a:latin typeface="Arial" pitchFamily="34" charset="0"/>
              <a:ea typeface="黑体" pitchFamily="49" charset="-122"/>
            </a:endParaRPr>
          </a:p>
          <a:p>
            <a:pPr marL="514350" indent="-514350">
              <a:lnSpc>
                <a:spcPct val="200000"/>
              </a:lnSpc>
            </a:pPr>
            <a:r>
              <a:rPr lang="zh-CN" altLang="en-US" sz="3200" b="1">
                <a:solidFill>
                  <a:schemeClr val="bg1"/>
                </a:solidFill>
                <a:latin typeface="Arial" pitchFamily="34" charset="0"/>
                <a:ea typeface="黑体" pitchFamily="49" charset="-122"/>
              </a:rPr>
              <a:t>规划设计布局</a:t>
            </a:r>
            <a:endParaRPr lang="en-US" altLang="zh-CN" sz="3200" b="1">
              <a:solidFill>
                <a:schemeClr val="bg1"/>
              </a:solidFill>
              <a:latin typeface="Arial" pitchFamily="34" charset="0"/>
              <a:ea typeface="黑体" pitchFamily="49" charset="-122"/>
            </a:endParaRPr>
          </a:p>
          <a:p>
            <a:pPr marL="514350" indent="-514350">
              <a:lnSpc>
                <a:spcPct val="200000"/>
              </a:lnSpc>
            </a:pPr>
            <a:r>
              <a:rPr lang="zh-CN" altLang="en-US" sz="3200" b="1">
                <a:solidFill>
                  <a:schemeClr val="bg1"/>
                </a:solidFill>
                <a:latin typeface="Arial" pitchFamily="34" charset="0"/>
                <a:ea typeface="黑体" pitchFamily="49" charset="-122"/>
              </a:rPr>
              <a:t>中心亮点及产品介绍  </a:t>
            </a:r>
            <a:endParaRPr lang="en-US" altLang="zh-CN" sz="3200" b="1">
              <a:solidFill>
                <a:schemeClr val="bg1"/>
              </a:solidFill>
              <a:latin typeface="Arial" pitchFamily="34" charset="0"/>
              <a:ea typeface="黑体" pitchFamily="49" charset="-122"/>
            </a:endParaRPr>
          </a:p>
          <a:p>
            <a:pPr marL="514350" indent="-514350">
              <a:lnSpc>
                <a:spcPct val="200000"/>
              </a:lnSpc>
            </a:pPr>
            <a:r>
              <a:rPr lang="zh-CN" altLang="en-US" sz="3200" b="1">
                <a:solidFill>
                  <a:schemeClr val="bg1"/>
                </a:solidFill>
                <a:latin typeface="Arial" pitchFamily="34" charset="0"/>
                <a:ea typeface="黑体" pitchFamily="49" charset="-122"/>
              </a:rPr>
              <a:t>建设周期和预算</a:t>
            </a:r>
            <a:endParaRPr lang="en-US" altLang="zh-CN" sz="3200" b="1">
              <a:solidFill>
                <a:schemeClr val="bg1"/>
              </a:solidFill>
              <a:latin typeface="Arial" pitchFamily="34" charset="0"/>
              <a:ea typeface="黑体" pitchFamily="49" charset="-122"/>
            </a:endParaRPr>
          </a:p>
          <a:p>
            <a:pPr marL="514350" indent="-514350">
              <a:lnSpc>
                <a:spcPct val="200000"/>
              </a:lnSpc>
            </a:pPr>
            <a:r>
              <a:rPr lang="zh-CN" altLang="en-US" sz="3200" b="1">
                <a:solidFill>
                  <a:srgbClr val="00B0F0"/>
                </a:solidFill>
                <a:latin typeface="Arial" pitchFamily="34" charset="0"/>
                <a:ea typeface="黑体" pitchFamily="49" charset="-122"/>
              </a:rPr>
              <a:t>成功案例照片</a:t>
            </a:r>
            <a:endParaRPr lang="en-US" altLang="zh-CN" sz="3200" b="1">
              <a:solidFill>
                <a:srgbClr val="00B0F0"/>
              </a:solidFill>
              <a:latin typeface="Arial" pitchFamily="34" charset="0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E:\3. MIS-MID\1.MIS-MID文档\2. 彩页  说明书 参数\产品手册说明书及其资料\照片\影像教室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438275"/>
            <a:ext cx="5943600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7" name="标题 1"/>
          <p:cNvSpPr>
            <a:spLocks noGrp="1"/>
          </p:cNvSpPr>
          <p:nvPr>
            <p:ph type="title"/>
          </p:nvPr>
        </p:nvSpPr>
        <p:spPr>
          <a:xfrm>
            <a:off x="461963" y="-34925"/>
            <a:ext cx="10972800" cy="1143000"/>
          </a:xfrm>
        </p:spPr>
        <p:txBody>
          <a:bodyPr/>
          <a:lstStyle/>
          <a:p>
            <a:r>
              <a:rPr kumimoji="1" lang="zh-CN" altLang="en-US" sz="3800" smtClean="0">
                <a:latin typeface="微软雅黑" pitchFamily="34" charset="-122"/>
                <a:ea typeface="微软雅黑" pitchFamily="34" charset="-122"/>
              </a:rPr>
              <a:t>贵州医科大学实例照片</a:t>
            </a:r>
          </a:p>
        </p:txBody>
      </p:sp>
      <p:pic>
        <p:nvPicPr>
          <p:cNvPr id="47108" name="Picture 3" descr="C:\Users\MISMedical\Desktop\webwxgetmsgimg (3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11288"/>
            <a:ext cx="5980113" cy="448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1"/>
          <p:cNvSpPr>
            <a:spLocks noGrp="1"/>
          </p:cNvSpPr>
          <p:nvPr>
            <p:ph type="title"/>
          </p:nvPr>
        </p:nvSpPr>
        <p:spPr>
          <a:xfrm>
            <a:off x="342900" y="-7938"/>
            <a:ext cx="10972800" cy="1143001"/>
          </a:xfrm>
        </p:spPr>
        <p:txBody>
          <a:bodyPr/>
          <a:lstStyle/>
          <a:p>
            <a:r>
              <a:rPr kumimoji="1" lang="zh-CN" altLang="en-US" sz="3800" smtClean="0">
                <a:latin typeface="微软雅黑" pitchFamily="34" charset="-122"/>
                <a:ea typeface="微软雅黑" pitchFamily="34" charset="-122"/>
              </a:rPr>
              <a:t>影像检查训练系统</a:t>
            </a:r>
            <a:r>
              <a:rPr kumimoji="1" lang="en-US" altLang="zh-CN" sz="3800" smtClean="0">
                <a:latin typeface="微软雅黑" pitchFamily="34" charset="-122"/>
                <a:ea typeface="微软雅黑" pitchFamily="34" charset="-122"/>
              </a:rPr>
              <a:t>+</a:t>
            </a:r>
            <a:r>
              <a:rPr kumimoji="1" lang="zh-CN" altLang="en-US" sz="3800" smtClean="0">
                <a:latin typeface="微软雅黑" pitchFamily="34" charset="-122"/>
                <a:ea typeface="微软雅黑" pitchFamily="34" charset="-122"/>
              </a:rPr>
              <a:t>影像诊断教学系统</a:t>
            </a:r>
          </a:p>
        </p:txBody>
      </p:sp>
      <p:pic>
        <p:nvPicPr>
          <p:cNvPr id="48131" name="Picture 5" descr="C:\Users\MISMedical\Desktop\webwxgetmsgimg (2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295400"/>
            <a:ext cx="5435600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2" name="Picture 3" descr="C:\Users\MISMedical\Desktop\webwxgetmsgimg (4)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362075"/>
            <a:ext cx="5256213" cy="225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3" name="Picture 2" descr="E:\3. MIS-MID\1.MIS-MID文档\2. 彩页  说明书 参数\产品手册说明书及其资料\照片\IMG_0017.JPG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34100" y="4048125"/>
            <a:ext cx="5256213" cy="239712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524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" y="165100"/>
            <a:ext cx="10972800" cy="633413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b="0" noProof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智慧医学教育模式总结</a:t>
            </a:r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sz="quarter" idx="4294967295"/>
          </p:nvPr>
        </p:nvGraphicFramePr>
        <p:xfrm>
          <a:off x="6469587" y="1146871"/>
          <a:ext cx="5504697" cy="48965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244" name="幻灯片编号占位符 3"/>
          <p:cNvSpPr txBox="1">
            <a:spLocks noChangeArrowheads="1"/>
          </p:cNvSpPr>
          <p:nvPr/>
        </p:nvSpPr>
        <p:spPr bwMode="auto">
          <a:xfrm>
            <a:off x="4602163" y="6392863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fld id="{CC14F3FC-E269-4603-A373-3C03344DA81E}" type="slidenum">
              <a:rPr altLang="en-US" sz="1200" noProof="1">
                <a:solidFill>
                  <a:srgbClr val="898989"/>
                </a:solidFill>
                <a:latin typeface="微软雅黑 Light"/>
                <a:ea typeface="微软雅黑 Light"/>
                <a:cs typeface="微软雅黑 Light"/>
              </a:rPr>
              <a:pPr algn="ctr"/>
              <a:t>5</a:t>
            </a:fld>
            <a:endParaRPr lang="zh-CN" altLang="en-US" sz="1200" noProof="1">
              <a:solidFill>
                <a:srgbClr val="898989"/>
              </a:solidFill>
              <a:latin typeface="微软雅黑 Light"/>
              <a:ea typeface="微软雅黑 Light"/>
              <a:cs typeface="微软雅黑 Light"/>
            </a:endParaRPr>
          </a:p>
        </p:txBody>
      </p:sp>
      <p:sp>
        <p:nvSpPr>
          <p:cNvPr id="10245" name="文本框 1"/>
          <p:cNvSpPr txBox="1">
            <a:spLocks noChangeArrowheads="1"/>
          </p:cNvSpPr>
          <p:nvPr/>
        </p:nvSpPr>
        <p:spPr bwMode="auto">
          <a:xfrm>
            <a:off x="8682038" y="2006600"/>
            <a:ext cx="18081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2000">
                <a:solidFill>
                  <a:schemeClr val="bg1"/>
                </a:solidFill>
                <a:latin typeface="Arial" pitchFamily="34" charset="0"/>
                <a:ea typeface="黑体" pitchFamily="49" charset="-122"/>
              </a:rPr>
              <a:t>顶层设计</a:t>
            </a:r>
            <a:endParaRPr lang="en-US" altLang="zh-CN" sz="2000">
              <a:solidFill>
                <a:schemeClr val="bg1"/>
              </a:solidFill>
              <a:latin typeface="Arial" pitchFamily="34" charset="0"/>
              <a:ea typeface="黑体" pitchFamily="49" charset="-122"/>
            </a:endParaRPr>
          </a:p>
          <a:p>
            <a:r>
              <a:rPr lang="zh-CN" altLang="en-US" sz="2000">
                <a:solidFill>
                  <a:schemeClr val="bg1"/>
                </a:solidFill>
                <a:latin typeface="Arial" pitchFamily="34" charset="0"/>
                <a:ea typeface="黑体" pitchFamily="49" charset="-122"/>
              </a:rPr>
              <a:t>持续领先</a:t>
            </a:r>
          </a:p>
        </p:txBody>
      </p:sp>
      <p:sp>
        <p:nvSpPr>
          <p:cNvPr id="10246" name="矩形 6"/>
          <p:cNvSpPr>
            <a:spLocks noChangeArrowheads="1"/>
          </p:cNvSpPr>
          <p:nvPr/>
        </p:nvSpPr>
        <p:spPr bwMode="auto">
          <a:xfrm>
            <a:off x="300038" y="1262063"/>
            <a:ext cx="6550025" cy="415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600">
                <a:solidFill>
                  <a:srgbClr val="0070C0"/>
                </a:solidFill>
                <a:latin typeface="Arial" pitchFamily="34" charset="0"/>
                <a:ea typeface="黑体" pitchFamily="49" charset="-122"/>
              </a:rPr>
              <a:t>充分借鉴国内外优秀院校的教育经验，并参考了智慧城市建设的顶层设计理念。</a:t>
            </a:r>
            <a:endParaRPr lang="en-US" altLang="zh-CN" sz="1600">
              <a:solidFill>
                <a:srgbClr val="0070C0"/>
              </a:solidFill>
              <a:latin typeface="Arial" pitchFamily="34" charset="0"/>
              <a:ea typeface="黑体" pitchFamily="49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600">
                <a:solidFill>
                  <a:srgbClr val="0070C0"/>
                </a:solidFill>
                <a:latin typeface="Arial" pitchFamily="34" charset="0"/>
                <a:ea typeface="黑体" pitchFamily="49" charset="-122"/>
              </a:rPr>
              <a:t>利用</a:t>
            </a:r>
            <a:r>
              <a:rPr lang="en-US" altLang="zh-CN" sz="1600">
                <a:solidFill>
                  <a:srgbClr val="0070C0"/>
                </a:solidFill>
                <a:latin typeface="Arial" pitchFamily="34" charset="0"/>
                <a:ea typeface="黑体" pitchFamily="49" charset="-122"/>
              </a:rPr>
              <a:t>VR</a:t>
            </a:r>
            <a:r>
              <a:rPr lang="zh-CN" altLang="en-US" sz="1600">
                <a:solidFill>
                  <a:srgbClr val="0070C0"/>
                </a:solidFill>
                <a:latin typeface="Arial" pitchFamily="34" charset="0"/>
                <a:ea typeface="黑体" pitchFamily="49" charset="-122"/>
              </a:rPr>
              <a:t>／</a:t>
            </a:r>
            <a:r>
              <a:rPr lang="en-US" altLang="zh-CN" sz="1600">
                <a:solidFill>
                  <a:srgbClr val="0070C0"/>
                </a:solidFill>
                <a:latin typeface="Arial" pitchFamily="34" charset="0"/>
                <a:ea typeface="黑体" pitchFamily="49" charset="-122"/>
              </a:rPr>
              <a:t>AR</a:t>
            </a:r>
            <a:r>
              <a:rPr lang="zh-CN" altLang="en-US" sz="1600">
                <a:solidFill>
                  <a:srgbClr val="0070C0"/>
                </a:solidFill>
                <a:latin typeface="Arial" pitchFamily="34" charset="0"/>
                <a:ea typeface="黑体" pitchFamily="49" charset="-122"/>
              </a:rPr>
              <a:t>／人工智能等先进的智能化技术，融入美国斯坦福，哈佛等先进的递进式进阶技能教学模式。</a:t>
            </a:r>
            <a:endParaRPr lang="en-US" altLang="zh-CN" sz="1600">
              <a:solidFill>
                <a:srgbClr val="0070C0"/>
              </a:solidFill>
              <a:latin typeface="Arial" pitchFamily="34" charset="0"/>
              <a:ea typeface="黑体" pitchFamily="49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600">
                <a:solidFill>
                  <a:srgbClr val="0070C0"/>
                </a:solidFill>
                <a:latin typeface="Arial" pitchFamily="34" charset="0"/>
                <a:ea typeface="黑体" pitchFamily="49" charset="-122"/>
              </a:rPr>
              <a:t>借助临床教学大数据平台工具，形成整个技能教学全流程数据的互联互通。通过对教学数据实时采集和实时分析，实现常态化教学质量监控，从而推动技能教学全流程的重构和优化，帮助学校实现学生高度自主化和个性化的学习和训练，帮助老师实现智能化和定制化的教学和循环教学创新，协助教学管理者实现教学质量管理的可视化和事务管理的自动化，全面实现教学同质化，高质量，高效率的教育目标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65100"/>
            <a:ext cx="10972800" cy="633413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b="0" noProof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解决问题的原则</a:t>
            </a:r>
          </a:p>
        </p:txBody>
      </p:sp>
      <p:sp>
        <p:nvSpPr>
          <p:cNvPr id="14" name="任意多边形 13"/>
          <p:cNvSpPr/>
          <p:nvPr/>
        </p:nvSpPr>
        <p:spPr>
          <a:xfrm>
            <a:off x="1085850" y="2571750"/>
            <a:ext cx="2730500" cy="900113"/>
          </a:xfrm>
          <a:custGeom>
            <a:avLst/>
            <a:gdLst>
              <a:gd name="connsiteX0" fmla="*/ 0 w 2047814"/>
              <a:gd name="connsiteY0" fmla="*/ 0 h 674848"/>
              <a:gd name="connsiteX1" fmla="*/ 2047814 w 2047814"/>
              <a:gd name="connsiteY1" fmla="*/ 0 h 674848"/>
              <a:gd name="connsiteX2" fmla="*/ 2047814 w 2047814"/>
              <a:gd name="connsiteY2" fmla="*/ 674848 h 674848"/>
              <a:gd name="connsiteX3" fmla="*/ 0 w 2047814"/>
              <a:gd name="connsiteY3" fmla="*/ 674848 h 674848"/>
              <a:gd name="connsiteX4" fmla="*/ 0 w 2047814"/>
              <a:gd name="connsiteY4" fmla="*/ 0 h 674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814" h="674848">
                <a:moveTo>
                  <a:pt x="0" y="0"/>
                </a:moveTo>
                <a:lnTo>
                  <a:pt x="2047814" y="0"/>
                </a:lnTo>
                <a:lnTo>
                  <a:pt x="2047814" y="674848"/>
                </a:lnTo>
                <a:lnTo>
                  <a:pt x="0" y="67484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33867" tIns="33867" rIns="33867" bIns="33867" spcCol="1270" anchor="ctr"/>
          <a:lstStyle/>
          <a:p>
            <a:pPr algn="ctr" defTabSz="1185304" fontAlgn="auto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zh-CN" altLang="en-US" sz="2667" noProof="1"/>
              <a:t>逐一、深入分析</a:t>
            </a:r>
          </a:p>
        </p:txBody>
      </p:sp>
      <p:sp>
        <p:nvSpPr>
          <p:cNvPr id="16" name="椭圆 15"/>
          <p:cNvSpPr/>
          <p:nvPr/>
        </p:nvSpPr>
        <p:spPr>
          <a:xfrm>
            <a:off x="1084263" y="2298700"/>
            <a:ext cx="215900" cy="217488"/>
          </a:xfrm>
          <a:prstGeom prst="ellips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椭圆 16"/>
          <p:cNvSpPr/>
          <p:nvPr/>
        </p:nvSpPr>
        <p:spPr>
          <a:xfrm>
            <a:off x="1233488" y="1993900"/>
            <a:ext cx="219075" cy="217488"/>
          </a:xfrm>
          <a:prstGeom prst="ellips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椭圆 17"/>
          <p:cNvSpPr/>
          <p:nvPr/>
        </p:nvSpPr>
        <p:spPr>
          <a:xfrm>
            <a:off x="1600200" y="2055813"/>
            <a:ext cx="341313" cy="339725"/>
          </a:xfrm>
          <a:prstGeom prst="ellips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椭圆 18"/>
          <p:cNvSpPr/>
          <p:nvPr/>
        </p:nvSpPr>
        <p:spPr>
          <a:xfrm>
            <a:off x="1903413" y="1720850"/>
            <a:ext cx="217487" cy="217488"/>
          </a:xfrm>
          <a:prstGeom prst="ellips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椭圆 19"/>
          <p:cNvSpPr/>
          <p:nvPr/>
        </p:nvSpPr>
        <p:spPr>
          <a:xfrm>
            <a:off x="2298700" y="1600200"/>
            <a:ext cx="217488" cy="215900"/>
          </a:xfrm>
          <a:prstGeom prst="ellips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椭圆 20"/>
          <p:cNvSpPr/>
          <p:nvPr/>
        </p:nvSpPr>
        <p:spPr>
          <a:xfrm>
            <a:off x="2786063" y="1811338"/>
            <a:ext cx="217487" cy="219075"/>
          </a:xfrm>
          <a:prstGeom prst="ellips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椭圆 21"/>
          <p:cNvSpPr/>
          <p:nvPr/>
        </p:nvSpPr>
        <p:spPr>
          <a:xfrm>
            <a:off x="3090863" y="1963738"/>
            <a:ext cx="339725" cy="341312"/>
          </a:xfrm>
          <a:prstGeom prst="ellips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3" name="椭圆 22"/>
          <p:cNvSpPr/>
          <p:nvPr/>
        </p:nvSpPr>
        <p:spPr>
          <a:xfrm>
            <a:off x="3516313" y="2298700"/>
            <a:ext cx="215900" cy="217488"/>
          </a:xfrm>
          <a:prstGeom prst="ellips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椭圆 23"/>
          <p:cNvSpPr/>
          <p:nvPr/>
        </p:nvSpPr>
        <p:spPr>
          <a:xfrm>
            <a:off x="3697288" y="2633663"/>
            <a:ext cx="219075" cy="217487"/>
          </a:xfrm>
          <a:prstGeom prst="ellips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5" name="椭圆 24"/>
          <p:cNvSpPr/>
          <p:nvPr/>
        </p:nvSpPr>
        <p:spPr>
          <a:xfrm>
            <a:off x="2116138" y="1993900"/>
            <a:ext cx="558800" cy="558800"/>
          </a:xfrm>
          <a:prstGeom prst="ellips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6" name="椭圆 25"/>
          <p:cNvSpPr/>
          <p:nvPr/>
        </p:nvSpPr>
        <p:spPr>
          <a:xfrm>
            <a:off x="931863" y="3149600"/>
            <a:ext cx="215900" cy="217488"/>
          </a:xfrm>
          <a:prstGeom prst="ellips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7" name="椭圆 26"/>
          <p:cNvSpPr/>
          <p:nvPr/>
        </p:nvSpPr>
        <p:spPr>
          <a:xfrm>
            <a:off x="1112838" y="3424238"/>
            <a:ext cx="341312" cy="341312"/>
          </a:xfrm>
          <a:prstGeom prst="ellips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8" name="椭圆 27"/>
          <p:cNvSpPr/>
          <p:nvPr/>
        </p:nvSpPr>
        <p:spPr>
          <a:xfrm>
            <a:off x="1492250" y="3563938"/>
            <a:ext cx="649288" cy="701675"/>
          </a:xfrm>
          <a:prstGeom prst="ellips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椭圆 28"/>
          <p:cNvSpPr/>
          <p:nvPr/>
        </p:nvSpPr>
        <p:spPr>
          <a:xfrm>
            <a:off x="2208213" y="4044950"/>
            <a:ext cx="217487" cy="217488"/>
          </a:xfrm>
          <a:prstGeom prst="ellips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椭圆 29"/>
          <p:cNvSpPr/>
          <p:nvPr/>
        </p:nvSpPr>
        <p:spPr>
          <a:xfrm>
            <a:off x="2330450" y="3668713"/>
            <a:ext cx="341313" cy="339725"/>
          </a:xfrm>
          <a:prstGeom prst="ellips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1" name="椭圆 30"/>
          <p:cNvSpPr/>
          <p:nvPr/>
        </p:nvSpPr>
        <p:spPr>
          <a:xfrm>
            <a:off x="2633663" y="4076700"/>
            <a:ext cx="217487" cy="215900"/>
          </a:xfrm>
          <a:prstGeom prst="ellips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2" name="椭圆 31"/>
          <p:cNvSpPr/>
          <p:nvPr/>
        </p:nvSpPr>
        <p:spPr>
          <a:xfrm>
            <a:off x="2836863" y="3563938"/>
            <a:ext cx="638175" cy="581025"/>
          </a:xfrm>
          <a:prstGeom prst="ellips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3" name="椭圆 32"/>
          <p:cNvSpPr/>
          <p:nvPr/>
        </p:nvSpPr>
        <p:spPr>
          <a:xfrm>
            <a:off x="3576638" y="3484563"/>
            <a:ext cx="341312" cy="342900"/>
          </a:xfrm>
          <a:prstGeom prst="ellips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4" name="燕尾形 33"/>
          <p:cNvSpPr/>
          <p:nvPr/>
        </p:nvSpPr>
        <p:spPr>
          <a:xfrm>
            <a:off x="3917950" y="2055813"/>
            <a:ext cx="1001713" cy="1912937"/>
          </a:xfrm>
          <a:prstGeom prst="chevron">
            <a:avLst>
              <a:gd name="adj" fmla="val 6231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5" name="任意多边形 34"/>
          <p:cNvSpPr/>
          <p:nvPr/>
        </p:nvSpPr>
        <p:spPr>
          <a:xfrm>
            <a:off x="4919663" y="2055813"/>
            <a:ext cx="2733675" cy="1912937"/>
          </a:xfrm>
          <a:custGeom>
            <a:avLst/>
            <a:gdLst>
              <a:gd name="connsiteX0" fmla="*/ 0 w 2050275"/>
              <a:gd name="connsiteY0" fmla="*/ 0 h 1435192"/>
              <a:gd name="connsiteX1" fmla="*/ 2050275 w 2050275"/>
              <a:gd name="connsiteY1" fmla="*/ 0 h 1435192"/>
              <a:gd name="connsiteX2" fmla="*/ 2050275 w 2050275"/>
              <a:gd name="connsiteY2" fmla="*/ 1435192 h 1435192"/>
              <a:gd name="connsiteX3" fmla="*/ 0 w 2050275"/>
              <a:gd name="connsiteY3" fmla="*/ 1435192 h 1435192"/>
              <a:gd name="connsiteX4" fmla="*/ 0 w 2050275"/>
              <a:gd name="connsiteY4" fmla="*/ 0 h 1435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0275" h="1435192">
                <a:moveTo>
                  <a:pt x="0" y="0"/>
                </a:moveTo>
                <a:lnTo>
                  <a:pt x="2050275" y="0"/>
                </a:lnTo>
                <a:lnTo>
                  <a:pt x="2050275" y="1435192"/>
                </a:lnTo>
                <a:lnTo>
                  <a:pt x="0" y="143519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7413" tIns="47413" rIns="47413" bIns="47413" spcCol="1270" anchor="ctr"/>
          <a:lstStyle/>
          <a:p>
            <a:pPr algn="ctr" defTabSz="1659425" fontAlgn="auto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zh-CN" altLang="en-US" sz="3733" noProof="1">
                <a:solidFill>
                  <a:srgbClr val="7030A0"/>
                </a:solidFill>
              </a:rPr>
              <a:t>系统性</a:t>
            </a:r>
            <a:r>
              <a:rPr lang="zh-CN" altLang="en-US" sz="3733" noProof="1">
                <a:solidFill>
                  <a:schemeClr val="tx1"/>
                </a:solidFill>
              </a:rPr>
              <a:t>解决</a:t>
            </a:r>
          </a:p>
          <a:p>
            <a:pPr algn="ctr" defTabSz="1659425" fontAlgn="auto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zh-CN" altLang="en-US" sz="3733" noProof="1">
                <a:solidFill>
                  <a:schemeClr val="accent6">
                    <a:lumMod val="75000"/>
                  </a:schemeClr>
                </a:solidFill>
              </a:rPr>
              <a:t>前瞻性</a:t>
            </a:r>
            <a:r>
              <a:rPr lang="zh-CN" altLang="en-US" sz="3733" noProof="1">
                <a:solidFill>
                  <a:schemeClr val="tx1"/>
                </a:solidFill>
              </a:rPr>
              <a:t>解决</a:t>
            </a:r>
          </a:p>
        </p:txBody>
      </p:sp>
      <p:sp>
        <p:nvSpPr>
          <p:cNvPr id="36" name="任意多边形 35"/>
          <p:cNvSpPr/>
          <p:nvPr/>
        </p:nvSpPr>
        <p:spPr>
          <a:xfrm>
            <a:off x="3617913" y="4579938"/>
            <a:ext cx="3054350" cy="1687512"/>
          </a:xfrm>
          <a:custGeom>
            <a:avLst/>
            <a:gdLst>
              <a:gd name="connsiteX0" fmla="*/ 0 w 2050275"/>
              <a:gd name="connsiteY0" fmla="*/ 0 h 1264336"/>
              <a:gd name="connsiteX1" fmla="*/ 2050275 w 2050275"/>
              <a:gd name="connsiteY1" fmla="*/ 0 h 1264336"/>
              <a:gd name="connsiteX2" fmla="*/ 2050275 w 2050275"/>
              <a:gd name="connsiteY2" fmla="*/ 1264336 h 1264336"/>
              <a:gd name="connsiteX3" fmla="*/ 0 w 2050275"/>
              <a:gd name="connsiteY3" fmla="*/ 1264336 h 1264336"/>
              <a:gd name="connsiteX4" fmla="*/ 0 w 2050275"/>
              <a:gd name="connsiteY4" fmla="*/ 0 h 126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0275" h="1264336">
                <a:moveTo>
                  <a:pt x="0" y="0"/>
                </a:moveTo>
                <a:lnTo>
                  <a:pt x="2050275" y="0"/>
                </a:lnTo>
                <a:lnTo>
                  <a:pt x="2050275" y="1264336"/>
                </a:lnTo>
                <a:lnTo>
                  <a:pt x="0" y="126433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0640" tIns="40640" rIns="40640" bIns="40640" spcCol="1270"/>
          <a:lstStyle/>
          <a:p>
            <a:pPr marL="304792" lvl="1" indent="-304792" defTabSz="1422364" fontAlgn="auto">
              <a:lnSpc>
                <a:spcPct val="90000"/>
              </a:lnSpc>
              <a:spcBef>
                <a:spcPts val="0"/>
              </a:spcBef>
              <a:spcAft>
                <a:spcPct val="150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3200" noProof="1"/>
              <a:t>避免头痛医头</a:t>
            </a:r>
          </a:p>
          <a:p>
            <a:pPr marL="304792" lvl="1" indent="-304792" defTabSz="1422364" fontAlgn="auto">
              <a:lnSpc>
                <a:spcPct val="90000"/>
              </a:lnSpc>
              <a:spcBef>
                <a:spcPts val="0"/>
              </a:spcBef>
              <a:spcAft>
                <a:spcPct val="150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3200" noProof="1"/>
              <a:t>避免只顾眼前</a:t>
            </a:r>
          </a:p>
        </p:txBody>
      </p:sp>
      <p:sp>
        <p:nvSpPr>
          <p:cNvPr id="37" name="燕尾形 36"/>
          <p:cNvSpPr/>
          <p:nvPr/>
        </p:nvSpPr>
        <p:spPr>
          <a:xfrm>
            <a:off x="7653338" y="2055813"/>
            <a:ext cx="1001712" cy="1912937"/>
          </a:xfrm>
          <a:prstGeom prst="chevron">
            <a:avLst>
              <a:gd name="adj" fmla="val 6231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8" name="任意多边形 37"/>
          <p:cNvSpPr/>
          <p:nvPr/>
        </p:nvSpPr>
        <p:spPr>
          <a:xfrm>
            <a:off x="8859838" y="1919288"/>
            <a:ext cx="2324100" cy="2324100"/>
          </a:xfrm>
          <a:custGeom>
            <a:avLst/>
            <a:gdLst>
              <a:gd name="connsiteX0" fmla="*/ 0 w 1742733"/>
              <a:gd name="connsiteY0" fmla="*/ 871367 h 1742733"/>
              <a:gd name="connsiteX1" fmla="*/ 871367 w 1742733"/>
              <a:gd name="connsiteY1" fmla="*/ 0 h 1742733"/>
              <a:gd name="connsiteX2" fmla="*/ 1742734 w 1742733"/>
              <a:gd name="connsiteY2" fmla="*/ 871367 h 1742733"/>
              <a:gd name="connsiteX3" fmla="*/ 871367 w 1742733"/>
              <a:gd name="connsiteY3" fmla="*/ 1742734 h 1742733"/>
              <a:gd name="connsiteX4" fmla="*/ 0 w 1742733"/>
              <a:gd name="connsiteY4" fmla="*/ 871367 h 1742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2733" h="1742733">
                <a:moveTo>
                  <a:pt x="0" y="871367"/>
                </a:moveTo>
                <a:cubicBezTo>
                  <a:pt x="0" y="390124"/>
                  <a:pt x="390124" y="0"/>
                  <a:pt x="871367" y="0"/>
                </a:cubicBezTo>
                <a:cubicBezTo>
                  <a:pt x="1352610" y="0"/>
                  <a:pt x="1742734" y="390124"/>
                  <a:pt x="1742734" y="871367"/>
                </a:cubicBezTo>
                <a:cubicBezTo>
                  <a:pt x="1742734" y="1352610"/>
                  <a:pt x="1352610" y="1742734"/>
                  <a:pt x="871367" y="1742734"/>
                </a:cubicBezTo>
                <a:cubicBezTo>
                  <a:pt x="390124" y="1742734"/>
                  <a:pt x="0" y="1352610"/>
                  <a:pt x="0" y="871367"/>
                </a:cubicBez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340289" tIns="340289" rIns="340289" bIns="340289" spcCol="1270" anchor="ctr"/>
          <a:lstStyle/>
          <a:p>
            <a:pPr algn="ctr" defTabSz="1896486" fontAlgn="auto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zh-CN" altLang="en-US" sz="4267" noProof="1"/>
              <a:t>持续综合优化</a:t>
            </a:r>
          </a:p>
        </p:txBody>
      </p:sp>
      <p:sp>
        <p:nvSpPr>
          <p:cNvPr id="39" name="任意多边形 38"/>
          <p:cNvSpPr/>
          <p:nvPr/>
        </p:nvSpPr>
        <p:spPr>
          <a:xfrm>
            <a:off x="6977063" y="4579938"/>
            <a:ext cx="4518025" cy="1130300"/>
          </a:xfrm>
          <a:custGeom>
            <a:avLst/>
            <a:gdLst>
              <a:gd name="connsiteX0" fmla="*/ 0 w 2050275"/>
              <a:gd name="connsiteY0" fmla="*/ 0 h 1264336"/>
              <a:gd name="connsiteX1" fmla="*/ 2050275 w 2050275"/>
              <a:gd name="connsiteY1" fmla="*/ 0 h 1264336"/>
              <a:gd name="connsiteX2" fmla="*/ 2050275 w 2050275"/>
              <a:gd name="connsiteY2" fmla="*/ 1264336 h 1264336"/>
              <a:gd name="connsiteX3" fmla="*/ 0 w 2050275"/>
              <a:gd name="connsiteY3" fmla="*/ 1264336 h 1264336"/>
              <a:gd name="connsiteX4" fmla="*/ 0 w 2050275"/>
              <a:gd name="connsiteY4" fmla="*/ 0 h 126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0275" h="1264336">
                <a:moveTo>
                  <a:pt x="0" y="0"/>
                </a:moveTo>
                <a:lnTo>
                  <a:pt x="2050275" y="0"/>
                </a:lnTo>
                <a:lnTo>
                  <a:pt x="2050275" y="1264336"/>
                </a:lnTo>
                <a:lnTo>
                  <a:pt x="0" y="126433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60960" rIns="60960" spcCol="1270" anchor="ctr"/>
          <a:lstStyle/>
          <a:p>
            <a:pPr algn="ctr" defTabSz="2133547" fontAlgn="auto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zh-CN" altLang="en-US" sz="3200" noProof="1"/>
              <a:t>分阶段建设</a:t>
            </a:r>
            <a:endParaRPr lang="en-US" altLang="zh-CN" sz="3200" noProof="1"/>
          </a:p>
          <a:p>
            <a:pPr algn="ctr" defTabSz="2133547" fontAlgn="auto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zh-CN" altLang="en-US" sz="3200" noProof="1"/>
              <a:t>借鉴经验，后发先至</a:t>
            </a:r>
          </a:p>
        </p:txBody>
      </p:sp>
      <p:sp>
        <p:nvSpPr>
          <p:cNvPr id="107547" name="文本框 4"/>
          <p:cNvSpPr txBox="1">
            <a:spLocks noChangeArrowheads="1"/>
          </p:cNvSpPr>
          <p:nvPr/>
        </p:nvSpPr>
        <p:spPr bwMode="auto">
          <a:xfrm>
            <a:off x="2068513" y="2093913"/>
            <a:ext cx="768350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67">
                <a:solidFill>
                  <a:schemeClr val="bg1"/>
                </a:solidFill>
              </a:rPr>
              <a:t>问题</a:t>
            </a:r>
          </a:p>
        </p:txBody>
      </p:sp>
      <p:sp>
        <p:nvSpPr>
          <p:cNvPr id="107548" name="文本框 5"/>
          <p:cNvSpPr txBox="1">
            <a:spLocks noChangeArrowheads="1"/>
          </p:cNvSpPr>
          <p:nvPr/>
        </p:nvSpPr>
        <p:spPr bwMode="auto">
          <a:xfrm>
            <a:off x="1492250" y="3687763"/>
            <a:ext cx="768350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67">
                <a:solidFill>
                  <a:schemeClr val="bg1"/>
                </a:solidFill>
              </a:rPr>
              <a:t>问题</a:t>
            </a:r>
          </a:p>
        </p:txBody>
      </p:sp>
      <p:sp>
        <p:nvSpPr>
          <p:cNvPr id="107549" name="文本框 6"/>
          <p:cNvSpPr txBox="1">
            <a:spLocks noChangeArrowheads="1"/>
          </p:cNvSpPr>
          <p:nvPr/>
        </p:nvSpPr>
        <p:spPr bwMode="auto">
          <a:xfrm>
            <a:off x="2836863" y="3662363"/>
            <a:ext cx="768350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67">
                <a:solidFill>
                  <a:schemeClr val="bg1"/>
                </a:solidFill>
              </a:rPr>
              <a:t>问题</a:t>
            </a:r>
          </a:p>
        </p:txBody>
      </p:sp>
      <p:sp>
        <p:nvSpPr>
          <p:cNvPr id="3" name="上弧形箭头 2"/>
          <p:cNvSpPr/>
          <p:nvPr/>
        </p:nvSpPr>
        <p:spPr>
          <a:xfrm flipH="1" flipV="1">
            <a:off x="2260600" y="1112838"/>
            <a:ext cx="7269163" cy="628650"/>
          </a:xfrm>
          <a:prstGeom prst="curvedUpArrow">
            <a:avLst>
              <a:gd name="adj1" fmla="val 28013"/>
              <a:gd name="adj2" fmla="val 138850"/>
              <a:gd name="adj3" fmla="val 37233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2400" noProof="1">
              <a:solidFill>
                <a:schemeClr val="tx1"/>
              </a:solidFill>
            </a:endParaRPr>
          </a:p>
        </p:txBody>
      </p:sp>
      <p:sp>
        <p:nvSpPr>
          <p:cNvPr id="11296" name="幻灯片编号占位符 3"/>
          <p:cNvSpPr txBox="1">
            <a:spLocks noChangeArrowheads="1"/>
          </p:cNvSpPr>
          <p:nvPr/>
        </p:nvSpPr>
        <p:spPr bwMode="auto">
          <a:xfrm>
            <a:off x="4602163" y="6392863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fld id="{4A3FD3C4-C92D-45D4-AE2F-887961C0F08C}" type="slidenum">
              <a:rPr altLang="en-US" sz="1200" noProof="1">
                <a:solidFill>
                  <a:srgbClr val="898989"/>
                </a:solidFill>
                <a:latin typeface="微软雅黑 Light"/>
                <a:ea typeface="微软雅黑 Light"/>
                <a:cs typeface="微软雅黑 Light"/>
              </a:rPr>
              <a:pPr algn="ctr"/>
              <a:t>6</a:t>
            </a:fld>
            <a:endParaRPr lang="zh-CN" altLang="en-US" sz="1200" noProof="1">
              <a:solidFill>
                <a:srgbClr val="898989"/>
              </a:solidFill>
              <a:latin typeface="微软雅黑 Light"/>
              <a:ea typeface="微软雅黑 Light"/>
              <a:cs typeface="微软雅黑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65100"/>
            <a:ext cx="10972800" cy="633413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b="0" noProof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总体设计思路</a:t>
            </a:r>
          </a:p>
        </p:txBody>
      </p:sp>
      <p:sp>
        <p:nvSpPr>
          <p:cNvPr id="14" name="椭圆 13"/>
          <p:cNvSpPr/>
          <p:nvPr/>
        </p:nvSpPr>
        <p:spPr>
          <a:xfrm>
            <a:off x="2071688" y="5233988"/>
            <a:ext cx="1331912" cy="766762"/>
          </a:xfrm>
          <a:prstGeom prst="ellipse">
            <a:avLst/>
          </a:prstGeom>
          <a:solidFill>
            <a:srgbClr val="00B0F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133" noProof="1">
                <a:solidFill>
                  <a:schemeClr val="bg1"/>
                </a:solidFill>
              </a:rPr>
              <a:t>教学</a:t>
            </a:r>
          </a:p>
        </p:txBody>
      </p:sp>
      <p:sp>
        <p:nvSpPr>
          <p:cNvPr id="15" name="椭圆 14"/>
          <p:cNvSpPr/>
          <p:nvPr/>
        </p:nvSpPr>
        <p:spPr>
          <a:xfrm>
            <a:off x="3827463" y="5233988"/>
            <a:ext cx="1328737" cy="766762"/>
          </a:xfrm>
          <a:prstGeom prst="ellipse">
            <a:avLst/>
          </a:prstGeom>
          <a:solidFill>
            <a:srgbClr val="00B0F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133" noProof="1">
                <a:solidFill>
                  <a:schemeClr val="bg1"/>
                </a:solidFill>
              </a:rPr>
              <a:t>学习</a:t>
            </a:r>
          </a:p>
        </p:txBody>
      </p:sp>
      <p:sp>
        <p:nvSpPr>
          <p:cNvPr id="16" name="椭圆 15"/>
          <p:cNvSpPr/>
          <p:nvPr/>
        </p:nvSpPr>
        <p:spPr>
          <a:xfrm>
            <a:off x="5481638" y="5233988"/>
            <a:ext cx="1331912" cy="766762"/>
          </a:xfrm>
          <a:prstGeom prst="ellipse">
            <a:avLst/>
          </a:prstGeom>
          <a:solidFill>
            <a:srgbClr val="00B0F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133" noProof="1">
                <a:solidFill>
                  <a:schemeClr val="bg1"/>
                </a:solidFill>
              </a:rPr>
              <a:t>训练</a:t>
            </a:r>
          </a:p>
        </p:txBody>
      </p:sp>
      <p:sp>
        <p:nvSpPr>
          <p:cNvPr id="17" name="椭圆 16"/>
          <p:cNvSpPr/>
          <p:nvPr/>
        </p:nvSpPr>
        <p:spPr>
          <a:xfrm>
            <a:off x="7143750" y="5233988"/>
            <a:ext cx="1328738" cy="766762"/>
          </a:xfrm>
          <a:prstGeom prst="ellipse">
            <a:avLst/>
          </a:prstGeom>
          <a:solidFill>
            <a:srgbClr val="00B0F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133" noProof="1">
                <a:solidFill>
                  <a:schemeClr val="bg1"/>
                </a:solidFill>
              </a:rPr>
              <a:t>评价</a:t>
            </a:r>
          </a:p>
        </p:txBody>
      </p:sp>
      <p:sp>
        <p:nvSpPr>
          <p:cNvPr id="18" name="椭圆 17"/>
          <p:cNvSpPr/>
          <p:nvPr/>
        </p:nvSpPr>
        <p:spPr>
          <a:xfrm>
            <a:off x="8832850" y="5233988"/>
            <a:ext cx="1328738" cy="766762"/>
          </a:xfrm>
          <a:prstGeom prst="ellipse">
            <a:avLst/>
          </a:prstGeom>
          <a:solidFill>
            <a:srgbClr val="00B0F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133" noProof="1">
                <a:solidFill>
                  <a:schemeClr val="bg1"/>
                </a:solidFill>
              </a:rPr>
              <a:t>考试</a:t>
            </a:r>
          </a:p>
        </p:txBody>
      </p:sp>
      <p:sp>
        <p:nvSpPr>
          <p:cNvPr id="20" name="椭圆 19"/>
          <p:cNvSpPr/>
          <p:nvPr/>
        </p:nvSpPr>
        <p:spPr>
          <a:xfrm>
            <a:off x="10623550" y="5233988"/>
            <a:ext cx="1328738" cy="766762"/>
          </a:xfrm>
          <a:prstGeom prst="ellipse">
            <a:avLst/>
          </a:prstGeom>
          <a:solidFill>
            <a:srgbClr val="00B0F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133" noProof="1">
                <a:solidFill>
                  <a:schemeClr val="bg1"/>
                </a:solidFill>
              </a:rPr>
              <a:t>管理</a:t>
            </a:r>
          </a:p>
        </p:txBody>
      </p:sp>
      <p:cxnSp>
        <p:nvCxnSpPr>
          <p:cNvPr id="6" name="直接连接符 5"/>
          <p:cNvCxnSpPr>
            <a:stCxn id="14" idx="6"/>
            <a:endCxn id="15" idx="2"/>
          </p:cNvCxnSpPr>
          <p:nvPr/>
        </p:nvCxnSpPr>
        <p:spPr>
          <a:xfrm flipV="1">
            <a:off x="3403600" y="5618163"/>
            <a:ext cx="423863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387350" y="5253038"/>
            <a:ext cx="1331913" cy="768350"/>
          </a:xfrm>
          <a:prstGeom prst="ellipse">
            <a:avLst/>
          </a:prstGeom>
          <a:solidFill>
            <a:srgbClr val="00B0F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67" b="1" noProof="1">
                <a:solidFill>
                  <a:srgbClr val="FF0000"/>
                </a:solidFill>
              </a:rPr>
              <a:t>自学基线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428125" y="3234822"/>
            <a:ext cx="2024435" cy="690380"/>
          </a:xfrm>
          <a:prstGeom prst="roundRect">
            <a:avLst/>
          </a:prstGeom>
          <a:solidFill>
            <a:srgbClr val="00B0F0"/>
          </a:solidFill>
          <a:ln w="12700">
            <a:solidFill>
              <a:srgbClr val="69D8FF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zh-CN" altLang="en-US" sz="2400" b="1" noProof="1">
                <a:solidFill>
                  <a:srgbClr val="FF0000"/>
                </a:solidFill>
              </a:rPr>
              <a:t>自主化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2823427" y="3239322"/>
            <a:ext cx="2024435" cy="690380"/>
          </a:xfrm>
          <a:prstGeom prst="roundRect">
            <a:avLst/>
          </a:prstGeom>
          <a:solidFill>
            <a:srgbClr val="00B0F0"/>
          </a:solidFill>
          <a:ln w="12700">
            <a:solidFill>
              <a:srgbClr val="69D8FF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zh-CN" altLang="en-US" sz="2400" b="1" noProof="1">
                <a:solidFill>
                  <a:srgbClr val="FF0000"/>
                </a:solidFill>
                <a:sym typeface="+mn-ea"/>
              </a:rPr>
              <a:t>重练习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5223693" y="3255369"/>
            <a:ext cx="2024435" cy="690380"/>
          </a:xfrm>
          <a:prstGeom prst="roundRect">
            <a:avLst/>
          </a:prstGeom>
          <a:solidFill>
            <a:srgbClr val="00B0F0"/>
          </a:solidFill>
          <a:ln w="12700">
            <a:solidFill>
              <a:srgbClr val="69D8FF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zh-CN" altLang="en-US" sz="2400" b="1" noProof="1">
                <a:solidFill>
                  <a:srgbClr val="FF0000"/>
                </a:solidFill>
              </a:rPr>
              <a:t>重评价</a:t>
            </a:r>
          </a:p>
        </p:txBody>
      </p:sp>
      <p:sp>
        <p:nvSpPr>
          <p:cNvPr id="28" name="圆角矩形 27"/>
          <p:cNvSpPr/>
          <p:nvPr/>
        </p:nvSpPr>
        <p:spPr>
          <a:xfrm>
            <a:off x="7623960" y="3255367"/>
            <a:ext cx="2024435" cy="690380"/>
          </a:xfrm>
          <a:prstGeom prst="roundRect">
            <a:avLst/>
          </a:prstGeom>
          <a:solidFill>
            <a:srgbClr val="00B0F0"/>
          </a:solidFill>
          <a:ln w="12700">
            <a:solidFill>
              <a:srgbClr val="69D8FF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zh-CN" altLang="en-US" sz="2400" b="1" noProof="1">
                <a:solidFill>
                  <a:srgbClr val="FF0000"/>
                </a:solidFill>
              </a:rPr>
              <a:t>可视化</a:t>
            </a:r>
          </a:p>
        </p:txBody>
      </p:sp>
      <p:sp>
        <p:nvSpPr>
          <p:cNvPr id="29" name="圆角矩形 28"/>
          <p:cNvSpPr/>
          <p:nvPr/>
        </p:nvSpPr>
        <p:spPr>
          <a:xfrm>
            <a:off x="9923625" y="3255367"/>
            <a:ext cx="2024435" cy="690380"/>
          </a:xfrm>
          <a:prstGeom prst="roundRect">
            <a:avLst/>
          </a:prstGeom>
          <a:solidFill>
            <a:srgbClr val="00B0F0"/>
          </a:solidFill>
          <a:ln w="12700">
            <a:solidFill>
              <a:srgbClr val="69D8FF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zh-CN" altLang="en-US" sz="2400" b="1" noProof="1">
                <a:solidFill>
                  <a:srgbClr val="FF0000"/>
                </a:solidFill>
              </a:rPr>
              <a:t>全流程</a:t>
            </a:r>
          </a:p>
        </p:txBody>
      </p:sp>
      <p:cxnSp>
        <p:nvCxnSpPr>
          <p:cNvPr id="9" name="直接连接符 8"/>
          <p:cNvCxnSpPr>
            <a:stCxn id="14" idx="6"/>
            <a:endCxn id="15" idx="2"/>
          </p:cNvCxnSpPr>
          <p:nvPr/>
        </p:nvCxnSpPr>
        <p:spPr>
          <a:xfrm>
            <a:off x="387350" y="5068888"/>
            <a:ext cx="115649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15" name="文本框 9"/>
          <p:cNvSpPr txBox="1">
            <a:spLocks noChangeArrowheads="1"/>
          </p:cNvSpPr>
          <p:nvPr/>
        </p:nvSpPr>
        <p:spPr bwMode="auto">
          <a:xfrm>
            <a:off x="1054100" y="4578350"/>
            <a:ext cx="10033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24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解决“教学练考评管”每个环节中普遍存在的问题，全流程优化教学流程</a:t>
            </a:r>
          </a:p>
        </p:txBody>
      </p:sp>
      <p:cxnSp>
        <p:nvCxnSpPr>
          <p:cNvPr id="12" name="直接连接符 11"/>
          <p:cNvCxnSpPr>
            <a:stCxn id="14" idx="6"/>
            <a:endCxn id="15" idx="2"/>
          </p:cNvCxnSpPr>
          <p:nvPr/>
        </p:nvCxnSpPr>
        <p:spPr>
          <a:xfrm>
            <a:off x="427038" y="4102100"/>
            <a:ext cx="11522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17" name="文本框 34"/>
          <p:cNvSpPr txBox="1">
            <a:spLocks noChangeArrowheads="1"/>
          </p:cNvSpPr>
          <p:nvPr/>
        </p:nvSpPr>
        <p:spPr bwMode="auto">
          <a:xfrm>
            <a:off x="1054100" y="2722563"/>
            <a:ext cx="69564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24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设计理念：聚焦五个方向进行教育模式的优化创新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907505" y="1316765"/>
            <a:ext cx="10561175" cy="64469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2700">
            <a:solidFill>
              <a:srgbClr val="69D8FF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zh-CN" altLang="en-US" sz="2400" noProof="1">
                <a:solidFill>
                  <a:schemeClr val="bg1"/>
                </a:solidFill>
              </a:rPr>
              <a:t>医学教育</a:t>
            </a:r>
            <a:r>
              <a:rPr kumimoji="1" lang="zh-CN" altLang="en-US" sz="2400" noProof="1">
                <a:solidFill>
                  <a:schemeClr val="bg1"/>
                </a:solidFill>
              </a:rPr>
              <a:t>模式改革目标：</a:t>
            </a:r>
            <a:r>
              <a:rPr lang="zh-CN" altLang="en-US" sz="2400" noProof="1"/>
              <a:t>同质化，高质量，高效率</a:t>
            </a:r>
            <a:endParaRPr kumimoji="1" lang="zh-CN" altLang="en-US" sz="2400" noProof="1">
              <a:solidFill>
                <a:schemeClr val="bg1"/>
              </a:solidFill>
            </a:endParaRPr>
          </a:p>
        </p:txBody>
      </p:sp>
      <p:cxnSp>
        <p:nvCxnSpPr>
          <p:cNvPr id="19" name="直接连接符 18"/>
          <p:cNvCxnSpPr>
            <a:stCxn id="14" idx="6"/>
            <a:endCxn id="15" idx="2"/>
          </p:cNvCxnSpPr>
          <p:nvPr/>
        </p:nvCxnSpPr>
        <p:spPr>
          <a:xfrm>
            <a:off x="427038" y="2660650"/>
            <a:ext cx="11522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下箭头 20"/>
          <p:cNvSpPr/>
          <p:nvPr/>
        </p:nvSpPr>
        <p:spPr>
          <a:xfrm rot="10800000">
            <a:off x="4946650" y="2032000"/>
            <a:ext cx="534988" cy="558800"/>
          </a:xfrm>
          <a:prstGeom prst="downArrow">
            <a:avLst/>
          </a:prstGeom>
          <a:solidFill>
            <a:srgbClr val="00B0F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noProof="1">
              <a:solidFill>
                <a:schemeClr val="tx1"/>
              </a:solidFill>
            </a:endParaRPr>
          </a:p>
        </p:txBody>
      </p:sp>
      <p:sp>
        <p:nvSpPr>
          <p:cNvPr id="40" name="下箭头 39"/>
          <p:cNvSpPr/>
          <p:nvPr/>
        </p:nvSpPr>
        <p:spPr>
          <a:xfrm rot="10800000">
            <a:off x="6948488" y="2062163"/>
            <a:ext cx="538162" cy="555625"/>
          </a:xfrm>
          <a:prstGeom prst="downArrow">
            <a:avLst/>
          </a:prstGeom>
          <a:solidFill>
            <a:srgbClr val="00B0F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noProof="1">
              <a:solidFill>
                <a:schemeClr val="tx1"/>
              </a:solidFill>
            </a:endParaRPr>
          </a:p>
        </p:txBody>
      </p:sp>
      <p:cxnSp>
        <p:nvCxnSpPr>
          <p:cNvPr id="42" name="直接连接符 41"/>
          <p:cNvCxnSpPr>
            <a:stCxn id="14" idx="6"/>
            <a:endCxn id="15" idx="2"/>
          </p:cNvCxnSpPr>
          <p:nvPr/>
        </p:nvCxnSpPr>
        <p:spPr>
          <a:xfrm flipV="1">
            <a:off x="1670050" y="5608638"/>
            <a:ext cx="423863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stCxn id="14" idx="6"/>
            <a:endCxn id="15" idx="2"/>
          </p:cNvCxnSpPr>
          <p:nvPr/>
        </p:nvCxnSpPr>
        <p:spPr>
          <a:xfrm flipV="1">
            <a:off x="5175250" y="5611813"/>
            <a:ext cx="420688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14" idx="6"/>
            <a:endCxn id="15" idx="2"/>
          </p:cNvCxnSpPr>
          <p:nvPr/>
        </p:nvCxnSpPr>
        <p:spPr>
          <a:xfrm flipV="1">
            <a:off x="6813550" y="5608638"/>
            <a:ext cx="420688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14" idx="6"/>
            <a:endCxn id="15" idx="2"/>
          </p:cNvCxnSpPr>
          <p:nvPr/>
        </p:nvCxnSpPr>
        <p:spPr>
          <a:xfrm flipV="1">
            <a:off x="8485188" y="5608638"/>
            <a:ext cx="423862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>
            <a:stCxn id="14" idx="6"/>
            <a:endCxn id="15" idx="2"/>
          </p:cNvCxnSpPr>
          <p:nvPr/>
        </p:nvCxnSpPr>
        <p:spPr>
          <a:xfrm flipV="1">
            <a:off x="10166350" y="5599113"/>
            <a:ext cx="423863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65100"/>
            <a:ext cx="10972800" cy="633413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总体</a:t>
            </a:r>
            <a:r>
              <a:rPr b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目标</a:t>
            </a:r>
            <a:endParaRPr b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623888" y="3040063"/>
            <a:ext cx="11041062" cy="1565275"/>
          </a:xfrm>
          <a:prstGeom prst="roundRect">
            <a:avLst/>
          </a:prstGeom>
          <a:solidFill>
            <a:srgbClr val="00B0F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defRPr/>
            </a:pPr>
            <a:r>
              <a:rPr kumimoji="1" lang="zh-CN" altLang="en-US" sz="2800" b="1" dirty="0">
                <a:latin typeface="微软雅黑" pitchFamily="34" charset="-122"/>
                <a:ea typeface="微软雅黑" pitchFamily="34" charset="-122"/>
                <a:cs typeface="Heiti SC Light" charset="-122"/>
              </a:rPr>
              <a:t>建立国内一流、符合医学教育未来</a:t>
            </a:r>
            <a:r>
              <a:rPr kumimoji="1" lang="zh-CN" altLang="en-US" sz="2800" b="1" dirty="0">
                <a:latin typeface="微软雅黑" pitchFamily="34" charset="-122"/>
                <a:ea typeface="微软雅黑" pitchFamily="34" charset="-122"/>
                <a:cs typeface="Heiti SC Light" charset="-122"/>
              </a:rPr>
              <a:t>发展的</a:t>
            </a:r>
            <a:r>
              <a:rPr kumimoji="1" lang="zh-CN" altLang="en-US" sz="2800" b="1" dirty="0">
                <a:latin typeface="微软雅黑" pitchFamily="34" charset="-122"/>
                <a:ea typeface="微软雅黑" pitchFamily="34" charset="-122"/>
                <a:cs typeface="Heiti SC Light" charset="-122"/>
              </a:rPr>
              <a:t>智慧型医学</a:t>
            </a:r>
            <a:r>
              <a:rPr kumimoji="1" lang="zh-CN" altLang="en-US" sz="2800" b="1" dirty="0">
                <a:latin typeface="微软雅黑" pitchFamily="34" charset="-122"/>
                <a:ea typeface="微软雅黑" pitchFamily="34" charset="-122"/>
                <a:cs typeface="Heiti SC Light" charset="-122"/>
              </a:rPr>
              <a:t>影像实训中心</a:t>
            </a:r>
            <a:endParaRPr kumimoji="1" lang="zh-CN" altLang="en-US" sz="2800" b="1" dirty="0">
              <a:latin typeface="微软雅黑" pitchFamily="34" charset="-122"/>
              <a:ea typeface="微软雅黑" pitchFamily="34" charset="-122"/>
              <a:cs typeface="Heiti SC Light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3556000" y="4259263"/>
            <a:ext cx="5080000" cy="1157287"/>
          </a:xfrm>
          <a:prstGeom prst="ellipse">
            <a:avLst/>
          </a:prstGeom>
          <a:solidFill>
            <a:srgbClr val="6DD9F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rIns="48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67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en-US" sz="2667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桂医</a:t>
            </a:r>
            <a:r>
              <a:rPr lang="zh-CN" altLang="en-US" sz="2667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模式</a:t>
            </a:r>
            <a:r>
              <a:rPr lang="zh-CN" altLang="en-US" sz="2667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endParaRPr lang="zh-CN" altLang="en-US" sz="2667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623888" y="1797050"/>
            <a:ext cx="3419475" cy="1193800"/>
          </a:xfrm>
          <a:prstGeom prst="roundRect">
            <a:avLst/>
          </a:prstGeom>
          <a:solidFill>
            <a:srgbClr val="0070C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多功能影像技能中心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4433888" y="1797050"/>
            <a:ext cx="3419475" cy="1193800"/>
          </a:xfrm>
          <a:prstGeom prst="roundRect">
            <a:avLst/>
          </a:prstGeom>
          <a:solidFill>
            <a:srgbClr val="0070C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国家级虚拟仿真中心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8243888" y="1797050"/>
            <a:ext cx="3421062" cy="1193800"/>
          </a:xfrm>
          <a:prstGeom prst="roundRect">
            <a:avLst/>
          </a:prstGeom>
          <a:solidFill>
            <a:srgbClr val="0070C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虚实结合实训中心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160" y="781152"/>
            <a:ext cx="5197235" cy="20227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339" name="标题 1"/>
          <p:cNvSpPr>
            <a:spLocks noGrp="1"/>
          </p:cNvSpPr>
          <p:nvPr>
            <p:ph type="title"/>
          </p:nvPr>
        </p:nvSpPr>
        <p:spPr>
          <a:xfrm>
            <a:off x="314325" y="-125413"/>
            <a:ext cx="10515600" cy="1325563"/>
          </a:xfrm>
        </p:spPr>
        <p:txBody>
          <a:bodyPr/>
          <a:lstStyle/>
          <a:p>
            <a:pPr defTabSz="1217613"/>
            <a:r>
              <a:rPr kumimoji="1" lang="zh-CN" altLang="en-US" sz="3800" smtClean="0">
                <a:latin typeface="微软雅黑" pitchFamily="34" charset="-122"/>
                <a:ea typeface="微软雅黑" pitchFamily="34" charset="-122"/>
              </a:rPr>
              <a:t>教学目标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3225" y="1544638"/>
            <a:ext cx="11066463" cy="4000500"/>
          </a:xfrm>
        </p:spPr>
        <p:txBody>
          <a:bodyPr rtlCol="0">
            <a:normAutofit fontScale="77500" lnSpcReduction="20000"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  <a:buClr>
                <a:srgbClr val="00B0F0"/>
              </a:buClr>
              <a:buFont typeface="Wingdings" pitchFamily="2" charset="2"/>
              <a:buChar char="n"/>
              <a:defRPr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满足影像本科每个班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60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人的教学训练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fontAlgn="auto">
              <a:lnSpc>
                <a:spcPct val="150000"/>
              </a:lnSpc>
              <a:spcAft>
                <a:spcPts val="0"/>
              </a:spcAft>
              <a:buClr>
                <a:srgbClr val="00B0F0"/>
              </a:buClr>
              <a:buFont typeface="Wingdings" pitchFamily="2" charset="2"/>
              <a:buChar char="n"/>
              <a:defRPr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满足影像技术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&amp;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影像诊断的课程教学和训练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fontAlgn="auto">
              <a:lnSpc>
                <a:spcPct val="150000"/>
              </a:lnSpc>
              <a:spcAft>
                <a:spcPts val="0"/>
              </a:spcAft>
              <a:buClr>
                <a:srgbClr val="00B0F0"/>
              </a:buClr>
              <a:buFont typeface="Wingdings" pitchFamily="2" charset="2"/>
              <a:buChar char="n"/>
              <a:defRPr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可用于影像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专业学生、规培生、临床本科生、研究生考试、执业医考试、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OSCE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考试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fontAlgn="auto">
              <a:lnSpc>
                <a:spcPct val="150000"/>
              </a:lnSpc>
              <a:spcAft>
                <a:spcPts val="0"/>
              </a:spcAft>
              <a:buClr>
                <a:srgbClr val="00B0F0"/>
              </a:buClr>
              <a:buFont typeface="Wingdings" pitchFamily="2" charset="2"/>
              <a:buChar char="n"/>
              <a:defRPr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早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临床、多临床、反复临床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fontAlgn="auto">
              <a:lnSpc>
                <a:spcPct val="150000"/>
              </a:lnSpc>
              <a:spcAft>
                <a:spcPts val="0"/>
              </a:spcAft>
              <a:buClr>
                <a:srgbClr val="00B0F0"/>
              </a:buClr>
              <a:buFont typeface="Wingdings" pitchFamily="2" charset="2"/>
              <a:buChar char="n"/>
              <a:defRPr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以学生为中心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 给学生提供多种形式的训练手段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增加动手机会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fontAlgn="auto">
              <a:lnSpc>
                <a:spcPct val="150000"/>
              </a:lnSpc>
              <a:spcAft>
                <a:spcPts val="0"/>
              </a:spcAft>
              <a:buClr>
                <a:srgbClr val="00B0F0"/>
              </a:buClr>
              <a:buFont typeface="Wingdings" pitchFamily="2" charset="2"/>
              <a:buChar char="n"/>
              <a:defRPr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培养主动自主学习兴趣，利用虚拟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和模拟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环境，用技术手段弥补抽象教学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fontAlgn="auto">
              <a:lnSpc>
                <a:spcPct val="150000"/>
              </a:lnSpc>
              <a:spcAft>
                <a:spcPts val="0"/>
              </a:spcAft>
              <a:buClr>
                <a:srgbClr val="00B0F0"/>
              </a:buClr>
              <a:buFont typeface="Wingdings" pitchFamily="2" charset="2"/>
              <a:buChar char="n"/>
              <a:defRPr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培养学生医学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影像综合能力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fontAlgn="auto">
              <a:lnSpc>
                <a:spcPct val="150000"/>
              </a:lnSpc>
              <a:spcAft>
                <a:spcPts val="0"/>
              </a:spcAft>
              <a:buClr>
                <a:srgbClr val="00B0F0"/>
              </a:buClr>
              <a:buFont typeface="Wingdings" pitchFamily="2" charset="2"/>
              <a:buChar char="n"/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减轻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教师和管理者负荷，“教学练考评管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能够信息化和智能化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桂医医学影像虚拟仿真实训中心规划方案V1">
  <a:themeElements>
    <a:clrScheme name="Apothecary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桂医医学影像虚拟仿真实训中心规划方案V1</Template>
  <TotalTime>19</TotalTime>
  <Words>5658</Words>
  <Application>Microsoft Office PowerPoint</Application>
  <PresentationFormat>自定义</PresentationFormat>
  <Paragraphs>566</Paragraphs>
  <Slides>43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43</vt:i4>
      </vt:variant>
    </vt:vector>
  </HeadingPairs>
  <TitlesOfParts>
    <vt:vector size="57" baseType="lpstr">
      <vt:lpstr>Calibri</vt:lpstr>
      <vt:lpstr>宋体</vt:lpstr>
      <vt:lpstr>Arial</vt:lpstr>
      <vt:lpstr>Calibri Light</vt:lpstr>
      <vt:lpstr>微软雅黑 Light</vt:lpstr>
      <vt:lpstr>微软雅黑</vt:lpstr>
      <vt:lpstr>黑体</vt:lpstr>
      <vt:lpstr>Wingdings</vt:lpstr>
      <vt:lpstr>华文隶书</vt:lpstr>
      <vt:lpstr>+mn-ea</vt:lpstr>
      <vt:lpstr>Heiti SC Light</vt:lpstr>
      <vt:lpstr>仿宋_GB2312</vt:lpstr>
      <vt:lpstr>桂医医学影像虚拟仿真实训中心规划方案V1</vt:lpstr>
      <vt:lpstr>Office 主题</vt:lpstr>
      <vt:lpstr>医学影像虚拟仿真实训中心规划方案V1</vt:lpstr>
      <vt:lpstr>PowerPoint 演示文稿</vt:lpstr>
      <vt:lpstr>核心理念</vt:lpstr>
      <vt:lpstr>先进技术驱动的医学教育</vt:lpstr>
      <vt:lpstr>智慧医学教育模式总结</vt:lpstr>
      <vt:lpstr>解决问题的原则</vt:lpstr>
      <vt:lpstr>总体设计思路</vt:lpstr>
      <vt:lpstr>总体目标</vt:lpstr>
      <vt:lpstr>教学目标</vt:lpstr>
      <vt:lpstr>问题及解决思路</vt:lpstr>
      <vt:lpstr>问题及解决思路</vt:lpstr>
      <vt:lpstr>功能模块说明</vt:lpstr>
      <vt:lpstr>功能模块说明</vt:lpstr>
      <vt:lpstr>功能模块说明</vt:lpstr>
      <vt:lpstr>PowerPoint 演示文稿</vt:lpstr>
      <vt:lpstr>实训中心选址</vt:lpstr>
      <vt:lpstr>实训中心大厅</vt:lpstr>
      <vt:lpstr>实训中心长廊</vt:lpstr>
      <vt:lpstr>实训中心布局图</vt:lpstr>
      <vt:lpstr>实训中心布局图</vt:lpstr>
      <vt:lpstr>X线虚拟仿真一体化训练室</vt:lpstr>
      <vt:lpstr>CT虚拟仿真一体化训练室</vt:lpstr>
      <vt:lpstr>影像诊断一体化教室(多功能复用)</vt:lpstr>
      <vt:lpstr>PowerPoint 演示文稿</vt:lpstr>
      <vt:lpstr>影像中心建设亮点</vt:lpstr>
      <vt:lpstr>技术实训产品介绍 </vt:lpstr>
      <vt:lpstr>技术实训操作流程</vt:lpstr>
      <vt:lpstr>医学影像教学系统</vt:lpstr>
      <vt:lpstr>医学影像诊断系统</vt:lpstr>
      <vt:lpstr>系统功能</vt:lpstr>
      <vt:lpstr>病例实践</vt:lpstr>
      <vt:lpstr>师生互动</vt:lpstr>
      <vt:lpstr>课堂记录</vt:lpstr>
      <vt:lpstr>PowerPoint 演示文稿</vt:lpstr>
      <vt:lpstr>项目可行性</vt:lpstr>
      <vt:lpstr>项目可行性</vt:lpstr>
      <vt:lpstr>项目预算（必选）</vt:lpstr>
      <vt:lpstr>项目预算（可选）</vt:lpstr>
      <vt:lpstr>建设实施规划</vt:lpstr>
      <vt:lpstr>PowerPoint 演示文稿</vt:lpstr>
      <vt:lpstr>贵州医科大学实例照片</vt:lpstr>
      <vt:lpstr>影像检查训练系统+影像诊断教学系统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医学影像虚拟仿真实训中心规划方案V1</dc:title>
  <dc:creator>微软用户</dc:creator>
  <cp:lastModifiedBy>微软用户</cp:lastModifiedBy>
  <cp:revision>2</cp:revision>
  <dcterms:created xsi:type="dcterms:W3CDTF">2017-09-06T03:05:35Z</dcterms:created>
  <dcterms:modified xsi:type="dcterms:W3CDTF">2017-09-06T03:25:18Z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2052-10.1.0.6747</vt:lpwstr>
  </property>
</Properties>
</file>